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662" r:id="rId3"/>
    <p:sldId id="664" r:id="rId4"/>
    <p:sldId id="665" r:id="rId5"/>
    <p:sldId id="667" r:id="rId6"/>
    <p:sldId id="668" r:id="rId7"/>
    <p:sldId id="666" r:id="rId8"/>
    <p:sldId id="663" r:id="rId9"/>
    <p:sldId id="669" r:id="rId10"/>
    <p:sldId id="670" r:id="rId11"/>
    <p:sldId id="671" r:id="rId12"/>
    <p:sldId id="673" r:id="rId13"/>
    <p:sldId id="672" r:id="rId14"/>
    <p:sldId id="674" r:id="rId15"/>
    <p:sldId id="308"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0362D"/>
    <a:srgbClr val="D9D9D9"/>
    <a:srgbClr val="EEF2F2"/>
    <a:srgbClr val="FCF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8778D-A5C5-48D6-9D64-42B1EA80696B}" v="57" dt="2023-10-02T14:45:16.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4660"/>
  </p:normalViewPr>
  <p:slideViewPr>
    <p:cSldViewPr snapToGrid="0">
      <p:cViewPr varScale="1">
        <p:scale>
          <a:sx n="85" d="100"/>
          <a:sy n="85" d="100"/>
        </p:scale>
        <p:origin x="9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in Berisa" userId="ec6efb1c-6e25-4593-bbf2-b1b56a40982f" providerId="ADAL" clId="{5668778D-A5C5-48D6-9D64-42B1EA80696B}"/>
    <pc:docChg chg="undo custSel addSld modSld">
      <pc:chgData name="Aldin Berisa" userId="ec6efb1c-6e25-4593-bbf2-b1b56a40982f" providerId="ADAL" clId="{5668778D-A5C5-48D6-9D64-42B1EA80696B}" dt="2023-10-02T14:45:32.935" v="103" actId="1076"/>
      <pc:docMkLst>
        <pc:docMk/>
      </pc:docMkLst>
      <pc:sldChg chg="modSp mod">
        <pc:chgData name="Aldin Berisa" userId="ec6efb1c-6e25-4593-bbf2-b1b56a40982f" providerId="ADAL" clId="{5668778D-A5C5-48D6-9D64-42B1EA80696B}" dt="2023-10-02T13:04:03.975" v="0" actId="1076"/>
        <pc:sldMkLst>
          <pc:docMk/>
          <pc:sldMk cId="3503960868" sldId="260"/>
        </pc:sldMkLst>
        <pc:spChg chg="mod">
          <ac:chgData name="Aldin Berisa" userId="ec6efb1c-6e25-4593-bbf2-b1b56a40982f" providerId="ADAL" clId="{5668778D-A5C5-48D6-9D64-42B1EA80696B}" dt="2023-10-02T13:04:03.975" v="0" actId="1076"/>
          <ac:spMkLst>
            <pc:docMk/>
            <pc:sldMk cId="3503960868" sldId="260"/>
            <ac:spMk id="7" creationId="{19D664AB-EC45-B664-BBB5-A82176780376}"/>
          </ac:spMkLst>
        </pc:spChg>
      </pc:sldChg>
      <pc:sldChg chg="addSp delSp modSp mod delAnim modAnim">
        <pc:chgData name="Aldin Berisa" userId="ec6efb1c-6e25-4593-bbf2-b1b56a40982f" providerId="ADAL" clId="{5668778D-A5C5-48D6-9D64-42B1EA80696B}" dt="2023-10-02T13:23:11.290" v="78"/>
        <pc:sldMkLst>
          <pc:docMk/>
          <pc:sldMk cId="2836788463" sldId="300"/>
        </pc:sldMkLst>
        <pc:picChg chg="mod">
          <ac:chgData name="Aldin Berisa" userId="ec6efb1c-6e25-4593-bbf2-b1b56a40982f" providerId="ADAL" clId="{5668778D-A5C5-48D6-9D64-42B1EA80696B}" dt="2023-10-02T13:07:32.091" v="14" actId="1076"/>
          <ac:picMkLst>
            <pc:docMk/>
            <pc:sldMk cId="2836788463" sldId="300"/>
            <ac:picMk id="9" creationId="{C85D57CC-D64B-FFE6-FA63-FD35D5FFEE8E}"/>
          </ac:picMkLst>
        </pc:picChg>
        <pc:picChg chg="add mod">
          <ac:chgData name="Aldin Berisa" userId="ec6efb1c-6e25-4593-bbf2-b1b56a40982f" providerId="ADAL" clId="{5668778D-A5C5-48D6-9D64-42B1EA80696B}" dt="2023-10-02T13:04:30.867" v="2" actId="1076"/>
          <ac:picMkLst>
            <pc:docMk/>
            <pc:sldMk cId="2836788463" sldId="300"/>
            <ac:picMk id="52" creationId="{36500527-FC00-9BB5-A527-80BAA35EE675}"/>
          </ac:picMkLst>
        </pc:picChg>
        <pc:picChg chg="add del mod">
          <ac:chgData name="Aldin Berisa" userId="ec6efb1c-6e25-4593-bbf2-b1b56a40982f" providerId="ADAL" clId="{5668778D-A5C5-48D6-9D64-42B1EA80696B}" dt="2023-10-02T13:07:06.220" v="8"/>
          <ac:picMkLst>
            <pc:docMk/>
            <pc:sldMk cId="2836788463" sldId="300"/>
            <ac:picMk id="53" creationId="{4F7ED69C-4072-FC78-061D-8B92B524DF7E}"/>
          </ac:picMkLst>
        </pc:picChg>
        <pc:picChg chg="add mod">
          <ac:chgData name="Aldin Berisa" userId="ec6efb1c-6e25-4593-bbf2-b1b56a40982f" providerId="ADAL" clId="{5668778D-A5C5-48D6-9D64-42B1EA80696B}" dt="2023-10-02T13:07:19.107" v="10" actId="1076"/>
          <ac:picMkLst>
            <pc:docMk/>
            <pc:sldMk cId="2836788463" sldId="300"/>
            <ac:picMk id="54" creationId="{1EA131FB-5A6A-1589-C8CE-E85A510051A6}"/>
          </ac:picMkLst>
        </pc:picChg>
        <pc:picChg chg="add mod">
          <ac:chgData name="Aldin Berisa" userId="ec6efb1c-6e25-4593-bbf2-b1b56a40982f" providerId="ADAL" clId="{5668778D-A5C5-48D6-9D64-42B1EA80696B}" dt="2023-10-02T13:10:33.426" v="34" actId="1076"/>
          <ac:picMkLst>
            <pc:docMk/>
            <pc:sldMk cId="2836788463" sldId="300"/>
            <ac:picMk id="55" creationId="{3D0AF1D7-83EC-4424-688F-2BD0FF55FFF2}"/>
          </ac:picMkLst>
        </pc:picChg>
        <pc:picChg chg="add mod">
          <ac:chgData name="Aldin Berisa" userId="ec6efb1c-6e25-4593-bbf2-b1b56a40982f" providerId="ADAL" clId="{5668778D-A5C5-48D6-9D64-42B1EA80696B}" dt="2023-10-02T13:12:34.775" v="43" actId="1076"/>
          <ac:picMkLst>
            <pc:docMk/>
            <pc:sldMk cId="2836788463" sldId="300"/>
            <ac:picMk id="56" creationId="{05ACF6EB-A2E2-884D-8685-7F643BFBB5A9}"/>
          </ac:picMkLst>
        </pc:picChg>
        <pc:picChg chg="add mod">
          <ac:chgData name="Aldin Berisa" userId="ec6efb1c-6e25-4593-bbf2-b1b56a40982f" providerId="ADAL" clId="{5668778D-A5C5-48D6-9D64-42B1EA80696B}" dt="2023-10-02T13:15:46.830" v="56" actId="1076"/>
          <ac:picMkLst>
            <pc:docMk/>
            <pc:sldMk cId="2836788463" sldId="300"/>
            <ac:picMk id="58" creationId="{9E83894D-0B36-0EF0-117C-F45FE8A2D440}"/>
          </ac:picMkLst>
        </pc:picChg>
        <pc:picChg chg="add del mod">
          <ac:chgData name="Aldin Berisa" userId="ec6efb1c-6e25-4593-bbf2-b1b56a40982f" providerId="ADAL" clId="{5668778D-A5C5-48D6-9D64-42B1EA80696B}" dt="2023-10-02T13:22:41.320" v="76" actId="478"/>
          <ac:picMkLst>
            <pc:docMk/>
            <pc:sldMk cId="2836788463" sldId="300"/>
            <ac:picMk id="59" creationId="{A55CBA32-A4D8-0FBD-DCA1-9C9A9E154BF4}"/>
          </ac:picMkLst>
        </pc:picChg>
        <pc:picChg chg="add mod">
          <ac:chgData name="Aldin Berisa" userId="ec6efb1c-6e25-4593-bbf2-b1b56a40982f" providerId="ADAL" clId="{5668778D-A5C5-48D6-9D64-42B1EA80696B}" dt="2023-10-02T13:22:18.933" v="75" actId="1076"/>
          <ac:picMkLst>
            <pc:docMk/>
            <pc:sldMk cId="2836788463" sldId="300"/>
            <ac:picMk id="60" creationId="{13ECA9ED-8179-110B-9971-72E9DE62CC0D}"/>
          </ac:picMkLst>
        </pc:picChg>
      </pc:sldChg>
      <pc:sldChg chg="modSp add mod">
        <pc:chgData name="Aldin Berisa" userId="ec6efb1c-6e25-4593-bbf2-b1b56a40982f" providerId="ADAL" clId="{5668778D-A5C5-48D6-9D64-42B1EA80696B}" dt="2023-10-02T14:45:32.935" v="103" actId="1076"/>
        <pc:sldMkLst>
          <pc:docMk/>
          <pc:sldMk cId="222954355" sldId="308"/>
        </pc:sldMkLst>
        <pc:spChg chg="mod">
          <ac:chgData name="Aldin Berisa" userId="ec6efb1c-6e25-4593-bbf2-b1b56a40982f" providerId="ADAL" clId="{5668778D-A5C5-48D6-9D64-42B1EA80696B}" dt="2023-10-02T14:45:32.935" v="103" actId="1076"/>
          <ac:spMkLst>
            <pc:docMk/>
            <pc:sldMk cId="222954355" sldId="308"/>
            <ac:spMk id="3" creationId="{98A892F2-AC67-A477-B4FF-076F94035C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A9E73-1E4B-43EA-855D-7CED65992AD3}"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8BF2B-6919-4A51-A0E4-A8744F906D9F}" type="slidenum">
              <a:rPr lang="en-US" smtClean="0"/>
              <a:t>‹#›</a:t>
            </a:fld>
            <a:endParaRPr lang="en-US"/>
          </a:p>
        </p:txBody>
      </p:sp>
    </p:spTree>
    <p:extLst>
      <p:ext uri="{BB962C8B-B14F-4D97-AF65-F5344CB8AC3E}">
        <p14:creationId xmlns:p14="http://schemas.microsoft.com/office/powerpoint/2010/main" val="61147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2</a:t>
            </a:fld>
            <a:endParaRPr lang="en-US"/>
          </a:p>
        </p:txBody>
      </p:sp>
    </p:spTree>
    <p:extLst>
      <p:ext uri="{BB962C8B-B14F-4D97-AF65-F5344CB8AC3E}">
        <p14:creationId xmlns:p14="http://schemas.microsoft.com/office/powerpoint/2010/main" val="299752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11</a:t>
            </a:fld>
            <a:endParaRPr lang="en-US"/>
          </a:p>
        </p:txBody>
      </p:sp>
    </p:spTree>
    <p:extLst>
      <p:ext uri="{BB962C8B-B14F-4D97-AF65-F5344CB8AC3E}">
        <p14:creationId xmlns:p14="http://schemas.microsoft.com/office/powerpoint/2010/main" val="12319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12</a:t>
            </a:fld>
            <a:endParaRPr lang="en-US"/>
          </a:p>
        </p:txBody>
      </p:sp>
    </p:spTree>
    <p:extLst>
      <p:ext uri="{BB962C8B-B14F-4D97-AF65-F5344CB8AC3E}">
        <p14:creationId xmlns:p14="http://schemas.microsoft.com/office/powerpoint/2010/main" val="301716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13</a:t>
            </a:fld>
            <a:endParaRPr lang="en-US"/>
          </a:p>
        </p:txBody>
      </p:sp>
    </p:spTree>
    <p:extLst>
      <p:ext uri="{BB962C8B-B14F-4D97-AF65-F5344CB8AC3E}">
        <p14:creationId xmlns:p14="http://schemas.microsoft.com/office/powerpoint/2010/main" val="624956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14</a:t>
            </a:fld>
            <a:endParaRPr lang="en-US"/>
          </a:p>
        </p:txBody>
      </p:sp>
    </p:spTree>
    <p:extLst>
      <p:ext uri="{BB962C8B-B14F-4D97-AF65-F5344CB8AC3E}">
        <p14:creationId xmlns:p14="http://schemas.microsoft.com/office/powerpoint/2010/main" val="370885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3</a:t>
            </a:fld>
            <a:endParaRPr lang="en-US"/>
          </a:p>
        </p:txBody>
      </p:sp>
    </p:spTree>
    <p:extLst>
      <p:ext uri="{BB962C8B-B14F-4D97-AF65-F5344CB8AC3E}">
        <p14:creationId xmlns:p14="http://schemas.microsoft.com/office/powerpoint/2010/main" val="301067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4</a:t>
            </a:fld>
            <a:endParaRPr lang="en-US"/>
          </a:p>
        </p:txBody>
      </p:sp>
    </p:spTree>
    <p:extLst>
      <p:ext uri="{BB962C8B-B14F-4D97-AF65-F5344CB8AC3E}">
        <p14:creationId xmlns:p14="http://schemas.microsoft.com/office/powerpoint/2010/main" val="199157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5</a:t>
            </a:fld>
            <a:endParaRPr lang="en-US"/>
          </a:p>
        </p:txBody>
      </p:sp>
    </p:spTree>
    <p:extLst>
      <p:ext uri="{BB962C8B-B14F-4D97-AF65-F5344CB8AC3E}">
        <p14:creationId xmlns:p14="http://schemas.microsoft.com/office/powerpoint/2010/main" val="47436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6</a:t>
            </a:fld>
            <a:endParaRPr lang="en-US"/>
          </a:p>
        </p:txBody>
      </p:sp>
    </p:spTree>
    <p:extLst>
      <p:ext uri="{BB962C8B-B14F-4D97-AF65-F5344CB8AC3E}">
        <p14:creationId xmlns:p14="http://schemas.microsoft.com/office/powerpoint/2010/main" val="347154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7</a:t>
            </a:fld>
            <a:endParaRPr lang="en-US"/>
          </a:p>
        </p:txBody>
      </p:sp>
    </p:spTree>
    <p:extLst>
      <p:ext uri="{BB962C8B-B14F-4D97-AF65-F5344CB8AC3E}">
        <p14:creationId xmlns:p14="http://schemas.microsoft.com/office/powerpoint/2010/main" val="195127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8</a:t>
            </a:fld>
            <a:endParaRPr lang="en-US"/>
          </a:p>
        </p:txBody>
      </p:sp>
    </p:spTree>
    <p:extLst>
      <p:ext uri="{BB962C8B-B14F-4D97-AF65-F5344CB8AC3E}">
        <p14:creationId xmlns:p14="http://schemas.microsoft.com/office/powerpoint/2010/main" val="265983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9</a:t>
            </a:fld>
            <a:endParaRPr lang="en-US"/>
          </a:p>
        </p:txBody>
      </p:sp>
    </p:spTree>
    <p:extLst>
      <p:ext uri="{BB962C8B-B14F-4D97-AF65-F5344CB8AC3E}">
        <p14:creationId xmlns:p14="http://schemas.microsoft.com/office/powerpoint/2010/main" val="158690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encapsulating multiple CAN frames in a single TSN frame, a simpler approach is to encapsulate one CAN frame per TSN frame. The main advantage of this strategy is that the CAN frame does not experience the queuing delay that is required to wait for other CAN frames before it can be encapsulated in a TSN frame as in the case of other techniques. Furthermore, this technique is easy to implement and simple to use. In this technique, a CAN Frame is sent to the Ethernet MAC for encapsulation as soon as it arrives at the gateway. The encapsulating TSN frame created has the same period as that of the encapsulated CAN frame. The drawback of this technique is that it can incur a large overhead as the maximum size of a standard CAN frame (encapsulated frame) that uses the maximum data size of 8 bytes is approximately 17 bytes (135 bits), whereas the minimum size of a TSN frame (encapsulating frame) is 64 bytes including the 42-byte header. As a result, padding will be required to meet the minimum length of the TSN frame. Furthermore, this technique cannot utilize the large payloads supported by TSN frames (up to 1500 bytes of payload in a single frame). Another disadvantage is that this technique creates one TSN frame for each CAN frame, which consumes more TSN network bandwidth as compared to other techniques that encapsulate multiple CAN frames in a single TSN frame. </a:t>
            </a:r>
          </a:p>
        </p:txBody>
      </p:sp>
      <p:sp>
        <p:nvSpPr>
          <p:cNvPr id="4" name="Slide Number Placeholder 3"/>
          <p:cNvSpPr>
            <a:spLocks noGrp="1"/>
          </p:cNvSpPr>
          <p:nvPr>
            <p:ph type="sldNum" sz="quarter" idx="5"/>
          </p:nvPr>
        </p:nvSpPr>
        <p:spPr/>
        <p:txBody>
          <a:bodyPr/>
          <a:lstStyle/>
          <a:p>
            <a:fld id="{500F098C-3DEE-47E9-B2C9-FE29BC7862CA}" type="slidenum">
              <a:rPr lang="en-US" smtClean="0"/>
              <a:t>10</a:t>
            </a:fld>
            <a:endParaRPr lang="en-US"/>
          </a:p>
        </p:txBody>
      </p:sp>
    </p:spTree>
    <p:extLst>
      <p:ext uri="{BB962C8B-B14F-4D97-AF65-F5344CB8AC3E}">
        <p14:creationId xmlns:p14="http://schemas.microsoft.com/office/powerpoint/2010/main" val="1008853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D3C6-B94B-77F1-ABE8-E5C18EA41910}"/>
              </a:ext>
            </a:extLst>
          </p:cNvPr>
          <p:cNvSpPr>
            <a:spLocks noGrp="1"/>
          </p:cNvSpPr>
          <p:nvPr>
            <p:ph type="ctrTitle" hasCustomPrompt="1"/>
          </p:nvPr>
        </p:nvSpPr>
        <p:spPr>
          <a:xfrm>
            <a:off x="288122" y="791511"/>
            <a:ext cx="4642411" cy="869469"/>
          </a:xfrm>
        </p:spPr>
        <p:txBody>
          <a:bodyPr anchor="b"/>
          <a:lstStyle>
            <a:lvl1pPr algn="l">
              <a:defRPr sz="4500"/>
            </a:lvl1pPr>
          </a:lstStyle>
          <a:p>
            <a:r>
              <a:rPr lang="en-US" dirty="0"/>
              <a:t>Title</a:t>
            </a:r>
            <a:endParaRPr lang="en-GB" dirty="0"/>
          </a:p>
        </p:txBody>
      </p:sp>
      <p:sp>
        <p:nvSpPr>
          <p:cNvPr id="3" name="Subtitle 2">
            <a:extLst>
              <a:ext uri="{FF2B5EF4-FFF2-40B4-BE49-F238E27FC236}">
                <a16:creationId xmlns:a16="http://schemas.microsoft.com/office/drawing/2014/main" id="{BCD67E53-21C4-3026-5728-2B1397405F5B}"/>
              </a:ext>
            </a:extLst>
          </p:cNvPr>
          <p:cNvSpPr>
            <a:spLocks noGrp="1"/>
          </p:cNvSpPr>
          <p:nvPr>
            <p:ph type="subTitle" idx="1" hasCustomPrompt="1"/>
          </p:nvPr>
        </p:nvSpPr>
        <p:spPr>
          <a:xfrm>
            <a:off x="287794" y="1724699"/>
            <a:ext cx="4642411" cy="225446"/>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First and last name, title and academy/section</a:t>
            </a:r>
            <a:endParaRPr lang="en-GB" dirty="0"/>
          </a:p>
        </p:txBody>
      </p:sp>
      <p:pic>
        <p:nvPicPr>
          <p:cNvPr id="10" name="Graphic 9" descr="Logotype Mälardalen University.">
            <a:extLst>
              <a:ext uri="{FF2B5EF4-FFF2-40B4-BE49-F238E27FC236}">
                <a16:creationId xmlns:a16="http://schemas.microsoft.com/office/drawing/2014/main" id="{FB1F266E-6062-A61A-EE8A-CAF95C2FA0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771" y="241698"/>
            <a:ext cx="3629532" cy="2650467"/>
          </a:xfrm>
          <a:prstGeom prst="rect">
            <a:avLst/>
          </a:prstGeom>
        </p:spPr>
      </p:pic>
      <p:pic>
        <p:nvPicPr>
          <p:cNvPr id="12" name="Graphic 11">
            <a:extLst>
              <a:ext uri="{FF2B5EF4-FFF2-40B4-BE49-F238E27FC236}">
                <a16:creationId xmlns:a16="http://schemas.microsoft.com/office/drawing/2014/main" id="{E214856B-5BAC-C199-D12E-28D2A1D6E12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3133" r="37812" b="9269"/>
          <a:stretch/>
        </p:blipFill>
        <p:spPr>
          <a:xfrm>
            <a:off x="7459692" y="4452585"/>
            <a:ext cx="1438476" cy="559806"/>
          </a:xfrm>
          <a:prstGeom prst="rect">
            <a:avLst/>
          </a:prstGeom>
        </p:spPr>
      </p:pic>
    </p:spTree>
    <p:extLst>
      <p:ext uri="{BB962C8B-B14F-4D97-AF65-F5344CB8AC3E}">
        <p14:creationId xmlns:p14="http://schemas.microsoft.com/office/powerpoint/2010/main" val="114532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AEA7-85B0-0D71-219F-301CCD9225AE}"/>
              </a:ext>
            </a:extLst>
          </p:cNvPr>
          <p:cNvSpPr>
            <a:spLocks noGrp="1"/>
          </p:cNvSpPr>
          <p:nvPr>
            <p:ph type="title" hasCustomPrompt="1"/>
          </p:nvPr>
        </p:nvSpPr>
        <p:spPr>
          <a:xfrm>
            <a:off x="1584887" y="1592003"/>
            <a:ext cx="5974226" cy="973343"/>
          </a:xfrm>
        </p:spPr>
        <p:txBody>
          <a:bodyPr anchor="b" anchorCtr="0">
            <a:noAutofit/>
          </a:bodyPr>
          <a:lstStyle>
            <a:lvl1pPr>
              <a:defRPr sz="4500"/>
            </a:lvl1pPr>
          </a:lstStyle>
          <a:p>
            <a:r>
              <a:rPr lang="en-US" dirty="0"/>
              <a:t>Heading</a:t>
            </a:r>
            <a:endParaRPr lang="en-GB" dirty="0"/>
          </a:p>
        </p:txBody>
      </p:sp>
      <p:sp>
        <p:nvSpPr>
          <p:cNvPr id="3" name="Date Placeholder 2">
            <a:extLst>
              <a:ext uri="{FF2B5EF4-FFF2-40B4-BE49-F238E27FC236}">
                <a16:creationId xmlns:a16="http://schemas.microsoft.com/office/drawing/2014/main" id="{E7E3554A-F9BC-7926-1BB2-F3268B4AE85E}"/>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4" name="Footer Placeholder 3">
            <a:extLst>
              <a:ext uri="{FF2B5EF4-FFF2-40B4-BE49-F238E27FC236}">
                <a16:creationId xmlns:a16="http://schemas.microsoft.com/office/drawing/2014/main" id="{E8DDB94E-8638-2FF0-0510-786D07D2E4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BDBD79-6518-0768-6028-D710C8A13C98}"/>
              </a:ext>
            </a:extLst>
          </p:cNvPr>
          <p:cNvSpPr>
            <a:spLocks noGrp="1"/>
          </p:cNvSpPr>
          <p:nvPr>
            <p:ph type="sldNum" sz="quarter" idx="12"/>
          </p:nvPr>
        </p:nvSpPr>
        <p:spPr/>
        <p:txBody>
          <a:bodyPr/>
          <a:lstStyle/>
          <a:p>
            <a:fld id="{6BC49554-3DEC-40E0-81A0-6D7F8C42B233}" type="slidenum">
              <a:rPr lang="en-GB" smtClean="0"/>
              <a:t>‹#›</a:t>
            </a:fld>
            <a:endParaRPr lang="en-GB"/>
          </a:p>
        </p:txBody>
      </p:sp>
      <p:sp>
        <p:nvSpPr>
          <p:cNvPr id="7" name="Text Placeholder 6">
            <a:extLst>
              <a:ext uri="{FF2B5EF4-FFF2-40B4-BE49-F238E27FC236}">
                <a16:creationId xmlns:a16="http://schemas.microsoft.com/office/drawing/2014/main" id="{9AC2A27E-2548-0C46-474D-30A08F432A74}"/>
              </a:ext>
            </a:extLst>
          </p:cNvPr>
          <p:cNvSpPr>
            <a:spLocks noGrp="1"/>
          </p:cNvSpPr>
          <p:nvPr>
            <p:ph type="body" sz="quarter" idx="13"/>
          </p:nvPr>
        </p:nvSpPr>
        <p:spPr>
          <a:xfrm>
            <a:off x="1579232" y="2657600"/>
            <a:ext cx="5974226" cy="1266699"/>
          </a:xfrm>
        </p:spPr>
        <p:txBody>
          <a:bodyPr/>
          <a:lstStyle>
            <a:lvl1pPr marL="0" indent="0">
              <a:buNone/>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223679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Darkgreenblue">
    <p:bg>
      <p:bgPr>
        <a:solidFill>
          <a:srgbClr val="0036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AEA7-85B0-0D71-219F-301CCD9225AE}"/>
              </a:ext>
            </a:extLst>
          </p:cNvPr>
          <p:cNvSpPr>
            <a:spLocks noGrp="1"/>
          </p:cNvSpPr>
          <p:nvPr>
            <p:ph type="title" hasCustomPrompt="1"/>
          </p:nvPr>
        </p:nvSpPr>
        <p:spPr>
          <a:xfrm>
            <a:off x="1584887" y="1592003"/>
            <a:ext cx="5974226" cy="973343"/>
          </a:xfrm>
        </p:spPr>
        <p:txBody>
          <a:bodyPr anchor="b" anchorCtr="0">
            <a:noAutofit/>
          </a:bodyPr>
          <a:lstStyle>
            <a:lvl1pPr>
              <a:defRPr sz="4500">
                <a:solidFill>
                  <a:schemeClr val="bg1"/>
                </a:solidFill>
              </a:defRPr>
            </a:lvl1pPr>
          </a:lstStyle>
          <a:p>
            <a:r>
              <a:rPr lang="en-US" dirty="0"/>
              <a:t>Heading</a:t>
            </a:r>
            <a:endParaRPr lang="en-GB" dirty="0"/>
          </a:p>
        </p:txBody>
      </p:sp>
      <p:sp>
        <p:nvSpPr>
          <p:cNvPr id="3" name="Date Placeholder 2">
            <a:extLst>
              <a:ext uri="{FF2B5EF4-FFF2-40B4-BE49-F238E27FC236}">
                <a16:creationId xmlns:a16="http://schemas.microsoft.com/office/drawing/2014/main" id="{E7E3554A-F9BC-7926-1BB2-F3268B4AE85E}"/>
              </a:ext>
            </a:extLst>
          </p:cNvPr>
          <p:cNvSpPr>
            <a:spLocks noGrp="1"/>
          </p:cNvSpPr>
          <p:nvPr>
            <p:ph type="dt" sz="half" idx="10"/>
          </p:nvPr>
        </p:nvSpPr>
        <p:spPr/>
        <p:txBody>
          <a:bodyPr/>
          <a:lstStyle>
            <a:lvl1pPr>
              <a:defRPr>
                <a:solidFill>
                  <a:schemeClr val="bg1"/>
                </a:solidFill>
              </a:defRPr>
            </a:lvl1pPr>
          </a:lstStyle>
          <a:p>
            <a:fld id="{DB31513D-1980-4867-92CD-5FC1EAEB4949}" type="datetimeFigureOut">
              <a:rPr lang="en-GB" smtClean="0"/>
              <a:pPr/>
              <a:t>10/09/2024</a:t>
            </a:fld>
            <a:endParaRPr lang="en-GB"/>
          </a:p>
        </p:txBody>
      </p:sp>
      <p:sp>
        <p:nvSpPr>
          <p:cNvPr id="4" name="Footer Placeholder 3">
            <a:extLst>
              <a:ext uri="{FF2B5EF4-FFF2-40B4-BE49-F238E27FC236}">
                <a16:creationId xmlns:a16="http://schemas.microsoft.com/office/drawing/2014/main" id="{E8DDB94E-8638-2FF0-0510-786D07D2E48A}"/>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43BDBD79-6518-0768-6028-D710C8A13C98}"/>
              </a:ext>
            </a:extLst>
          </p:cNvPr>
          <p:cNvSpPr>
            <a:spLocks noGrp="1"/>
          </p:cNvSpPr>
          <p:nvPr>
            <p:ph type="sldNum" sz="quarter" idx="12"/>
          </p:nvPr>
        </p:nvSpPr>
        <p:spPr/>
        <p:txBody>
          <a:bodyPr/>
          <a:lstStyle>
            <a:lvl1pPr>
              <a:defRPr>
                <a:solidFill>
                  <a:schemeClr val="bg1"/>
                </a:solidFill>
              </a:defRPr>
            </a:lvl1pPr>
          </a:lstStyle>
          <a:p>
            <a:fld id="{6BC49554-3DEC-40E0-81A0-6D7F8C42B233}" type="slidenum">
              <a:rPr lang="en-GB" smtClean="0"/>
              <a:pPr/>
              <a:t>‹#›</a:t>
            </a:fld>
            <a:endParaRPr lang="en-GB"/>
          </a:p>
        </p:txBody>
      </p:sp>
      <p:sp>
        <p:nvSpPr>
          <p:cNvPr id="7" name="Text Placeholder 6">
            <a:extLst>
              <a:ext uri="{FF2B5EF4-FFF2-40B4-BE49-F238E27FC236}">
                <a16:creationId xmlns:a16="http://schemas.microsoft.com/office/drawing/2014/main" id="{9AC2A27E-2548-0C46-474D-30A08F432A74}"/>
              </a:ext>
            </a:extLst>
          </p:cNvPr>
          <p:cNvSpPr>
            <a:spLocks noGrp="1"/>
          </p:cNvSpPr>
          <p:nvPr>
            <p:ph type="body" sz="quarter" idx="13"/>
          </p:nvPr>
        </p:nvSpPr>
        <p:spPr>
          <a:xfrm>
            <a:off x="1579232" y="2657600"/>
            <a:ext cx="5974226" cy="1266699"/>
          </a:xfrm>
        </p:spPr>
        <p:txBody>
          <a:bodyPr/>
          <a:lstStyle>
            <a:lvl1pPr marL="0" indent="0">
              <a:buNone/>
              <a:defRPr>
                <a:solidFill>
                  <a:schemeClr val="bg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18076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Heading to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4663-C7DD-75AD-6B62-9C2FAD363C9A}"/>
              </a:ext>
            </a:extLst>
          </p:cNvPr>
          <p:cNvSpPr>
            <a:spLocks noGrp="1"/>
          </p:cNvSpPr>
          <p:nvPr>
            <p:ph type="title" hasCustomPrompt="1"/>
          </p:nvPr>
        </p:nvSpPr>
        <p:spPr>
          <a:xfrm>
            <a:off x="934115" y="1118764"/>
            <a:ext cx="3279084" cy="519536"/>
          </a:xfrm>
        </p:spPr>
        <p:txBody>
          <a:bodyPr/>
          <a:lstStyle>
            <a:lvl1pPr>
              <a:defRPr/>
            </a:lvl1pPr>
          </a:lstStyle>
          <a:p>
            <a:r>
              <a:rPr lang="en-US" dirty="0"/>
              <a:t>Heading</a:t>
            </a:r>
            <a:endParaRPr lang="en-GB" dirty="0"/>
          </a:p>
        </p:txBody>
      </p:sp>
      <p:sp>
        <p:nvSpPr>
          <p:cNvPr id="3" name="Content Placeholder 2">
            <a:extLst>
              <a:ext uri="{FF2B5EF4-FFF2-40B4-BE49-F238E27FC236}">
                <a16:creationId xmlns:a16="http://schemas.microsoft.com/office/drawing/2014/main" id="{011900EE-F6ED-A1CB-EBEB-78083501F7C4}"/>
              </a:ext>
            </a:extLst>
          </p:cNvPr>
          <p:cNvSpPr>
            <a:spLocks noGrp="1"/>
          </p:cNvSpPr>
          <p:nvPr>
            <p:ph sz="half" idx="1"/>
          </p:nvPr>
        </p:nvSpPr>
        <p:spPr>
          <a:xfrm>
            <a:off x="934115" y="1771193"/>
            <a:ext cx="3279085" cy="2639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D0846CD-A659-DE31-B369-FB3FEB0308F8}"/>
              </a:ext>
            </a:extLst>
          </p:cNvPr>
          <p:cNvSpPr>
            <a:spLocks noGrp="1"/>
          </p:cNvSpPr>
          <p:nvPr>
            <p:ph sz="half" idx="2" hasCustomPrompt="1"/>
          </p:nvPr>
        </p:nvSpPr>
        <p:spPr>
          <a:xfrm>
            <a:off x="4572000" y="1118764"/>
            <a:ext cx="3682944" cy="274855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Select an icon for picture or chart</a:t>
            </a:r>
            <a:endParaRPr lang="en-GB" dirty="0"/>
          </a:p>
        </p:txBody>
      </p:sp>
      <p:sp>
        <p:nvSpPr>
          <p:cNvPr id="5" name="Date Placeholder 4">
            <a:extLst>
              <a:ext uri="{FF2B5EF4-FFF2-40B4-BE49-F238E27FC236}">
                <a16:creationId xmlns:a16="http://schemas.microsoft.com/office/drawing/2014/main" id="{C3265223-CE66-8559-0FC2-89112E3A6894}"/>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6" name="Footer Placeholder 5">
            <a:extLst>
              <a:ext uri="{FF2B5EF4-FFF2-40B4-BE49-F238E27FC236}">
                <a16:creationId xmlns:a16="http://schemas.microsoft.com/office/drawing/2014/main" id="{096771E0-442E-D262-5DFA-B11D64A35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E54E9-4F4E-CE3C-ECE1-E98A1A381047}"/>
              </a:ext>
            </a:extLst>
          </p:cNvPr>
          <p:cNvSpPr>
            <a:spLocks noGrp="1"/>
          </p:cNvSpPr>
          <p:nvPr>
            <p:ph type="sldNum" sz="quarter" idx="12"/>
          </p:nvPr>
        </p:nvSpPr>
        <p:spPr/>
        <p:txBody>
          <a:bodyPr/>
          <a:lstStyle/>
          <a:p>
            <a:fld id="{6BC49554-3DEC-40E0-81A0-6D7F8C42B233}" type="slidenum">
              <a:rPr lang="en-GB" smtClean="0"/>
              <a:t>‹#›</a:t>
            </a:fld>
            <a:endParaRPr lang="en-GB"/>
          </a:p>
        </p:txBody>
      </p:sp>
    </p:spTree>
    <p:extLst>
      <p:ext uri="{BB962C8B-B14F-4D97-AF65-F5344CB8AC3E}">
        <p14:creationId xmlns:p14="http://schemas.microsoft.com/office/powerpoint/2010/main" val="349101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Heading to two column Po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4663-C7DD-75AD-6B62-9C2FAD363C9A}"/>
              </a:ext>
            </a:extLst>
          </p:cNvPr>
          <p:cNvSpPr>
            <a:spLocks noGrp="1"/>
          </p:cNvSpPr>
          <p:nvPr>
            <p:ph type="title" hasCustomPrompt="1"/>
          </p:nvPr>
        </p:nvSpPr>
        <p:spPr>
          <a:xfrm>
            <a:off x="934115" y="1118764"/>
            <a:ext cx="3279084" cy="519536"/>
          </a:xfrm>
        </p:spPr>
        <p:txBody>
          <a:bodyPr/>
          <a:lstStyle>
            <a:lvl1pPr>
              <a:defRPr/>
            </a:lvl1pPr>
          </a:lstStyle>
          <a:p>
            <a:r>
              <a:rPr lang="en-US" dirty="0"/>
              <a:t>Heading</a:t>
            </a:r>
            <a:endParaRPr lang="en-GB" dirty="0"/>
          </a:p>
        </p:txBody>
      </p:sp>
      <p:sp>
        <p:nvSpPr>
          <p:cNvPr id="3" name="Content Placeholder 2">
            <a:extLst>
              <a:ext uri="{FF2B5EF4-FFF2-40B4-BE49-F238E27FC236}">
                <a16:creationId xmlns:a16="http://schemas.microsoft.com/office/drawing/2014/main" id="{011900EE-F6ED-A1CB-EBEB-78083501F7C4}"/>
              </a:ext>
            </a:extLst>
          </p:cNvPr>
          <p:cNvSpPr>
            <a:spLocks noGrp="1"/>
          </p:cNvSpPr>
          <p:nvPr>
            <p:ph sz="half" idx="1"/>
          </p:nvPr>
        </p:nvSpPr>
        <p:spPr>
          <a:xfrm>
            <a:off x="934115" y="1771193"/>
            <a:ext cx="3279085" cy="2639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D0846CD-A659-DE31-B369-FB3FEB0308F8}"/>
              </a:ext>
            </a:extLst>
          </p:cNvPr>
          <p:cNvSpPr>
            <a:spLocks noGrp="1"/>
          </p:cNvSpPr>
          <p:nvPr>
            <p:ph sz="half" idx="2" hasCustomPrompt="1"/>
          </p:nvPr>
        </p:nvSpPr>
        <p:spPr>
          <a:xfrm>
            <a:off x="5230653" y="775869"/>
            <a:ext cx="2734666" cy="4084149"/>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Select an icon for picture or chart</a:t>
            </a:r>
            <a:endParaRPr lang="en-GB" dirty="0"/>
          </a:p>
        </p:txBody>
      </p:sp>
      <p:sp>
        <p:nvSpPr>
          <p:cNvPr id="5" name="Date Placeholder 4">
            <a:extLst>
              <a:ext uri="{FF2B5EF4-FFF2-40B4-BE49-F238E27FC236}">
                <a16:creationId xmlns:a16="http://schemas.microsoft.com/office/drawing/2014/main" id="{C3265223-CE66-8559-0FC2-89112E3A6894}"/>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6" name="Footer Placeholder 5">
            <a:extLst>
              <a:ext uri="{FF2B5EF4-FFF2-40B4-BE49-F238E27FC236}">
                <a16:creationId xmlns:a16="http://schemas.microsoft.com/office/drawing/2014/main" id="{096771E0-442E-D262-5DFA-B11D64A35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E54E9-4F4E-CE3C-ECE1-E98A1A381047}"/>
              </a:ext>
            </a:extLst>
          </p:cNvPr>
          <p:cNvSpPr>
            <a:spLocks noGrp="1"/>
          </p:cNvSpPr>
          <p:nvPr>
            <p:ph type="sldNum" sz="quarter" idx="12"/>
          </p:nvPr>
        </p:nvSpPr>
        <p:spPr/>
        <p:txBody>
          <a:bodyPr/>
          <a:lstStyle/>
          <a:p>
            <a:fld id="{6BC49554-3DEC-40E0-81A0-6D7F8C42B233}" type="slidenum">
              <a:rPr lang="en-GB" smtClean="0"/>
              <a:t>‹#›</a:t>
            </a:fld>
            <a:endParaRPr lang="en-GB"/>
          </a:p>
        </p:txBody>
      </p:sp>
    </p:spTree>
    <p:extLst>
      <p:ext uri="{BB962C8B-B14F-4D97-AF65-F5344CB8AC3E}">
        <p14:creationId xmlns:p14="http://schemas.microsoft.com/office/powerpoint/2010/main" val="142629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rading to three pictures/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4663-C7DD-75AD-6B62-9C2FAD363C9A}"/>
              </a:ext>
            </a:extLst>
          </p:cNvPr>
          <p:cNvSpPr>
            <a:spLocks noGrp="1"/>
          </p:cNvSpPr>
          <p:nvPr>
            <p:ph type="title" hasCustomPrompt="1"/>
          </p:nvPr>
        </p:nvSpPr>
        <p:spPr>
          <a:xfrm>
            <a:off x="934115" y="1118764"/>
            <a:ext cx="3279084" cy="519536"/>
          </a:xfrm>
        </p:spPr>
        <p:txBody>
          <a:bodyPr/>
          <a:lstStyle>
            <a:lvl1pPr>
              <a:defRPr/>
            </a:lvl1pPr>
          </a:lstStyle>
          <a:p>
            <a:r>
              <a:rPr lang="en-US" dirty="0"/>
              <a:t>Heading</a:t>
            </a:r>
            <a:endParaRPr lang="en-GB" dirty="0"/>
          </a:p>
        </p:txBody>
      </p:sp>
      <p:sp>
        <p:nvSpPr>
          <p:cNvPr id="4" name="Content Placeholder 3">
            <a:extLst>
              <a:ext uri="{FF2B5EF4-FFF2-40B4-BE49-F238E27FC236}">
                <a16:creationId xmlns:a16="http://schemas.microsoft.com/office/drawing/2014/main" id="{8D0846CD-A659-DE31-B369-FB3FEB0308F8}"/>
              </a:ext>
            </a:extLst>
          </p:cNvPr>
          <p:cNvSpPr>
            <a:spLocks noGrp="1"/>
          </p:cNvSpPr>
          <p:nvPr>
            <p:ph sz="half" idx="2" hasCustomPrompt="1"/>
          </p:nvPr>
        </p:nvSpPr>
        <p:spPr>
          <a:xfrm>
            <a:off x="934115" y="1738330"/>
            <a:ext cx="2263726" cy="166684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Select an icon for picture or chart</a:t>
            </a:r>
            <a:endParaRPr lang="en-GB" dirty="0"/>
          </a:p>
        </p:txBody>
      </p:sp>
      <p:sp>
        <p:nvSpPr>
          <p:cNvPr id="5" name="Date Placeholder 4">
            <a:extLst>
              <a:ext uri="{FF2B5EF4-FFF2-40B4-BE49-F238E27FC236}">
                <a16:creationId xmlns:a16="http://schemas.microsoft.com/office/drawing/2014/main" id="{C3265223-CE66-8559-0FC2-89112E3A6894}"/>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6" name="Footer Placeholder 5">
            <a:extLst>
              <a:ext uri="{FF2B5EF4-FFF2-40B4-BE49-F238E27FC236}">
                <a16:creationId xmlns:a16="http://schemas.microsoft.com/office/drawing/2014/main" id="{096771E0-442E-D262-5DFA-B11D64A35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E54E9-4F4E-CE3C-ECE1-E98A1A381047}"/>
              </a:ext>
            </a:extLst>
          </p:cNvPr>
          <p:cNvSpPr>
            <a:spLocks noGrp="1"/>
          </p:cNvSpPr>
          <p:nvPr>
            <p:ph type="sldNum" sz="quarter" idx="12"/>
          </p:nvPr>
        </p:nvSpPr>
        <p:spPr/>
        <p:txBody>
          <a:bodyPr/>
          <a:lstStyle/>
          <a:p>
            <a:fld id="{6BC49554-3DEC-40E0-81A0-6D7F8C42B233}" type="slidenum">
              <a:rPr lang="en-GB" smtClean="0"/>
              <a:t>‹#›</a:t>
            </a:fld>
            <a:endParaRPr lang="en-GB"/>
          </a:p>
        </p:txBody>
      </p:sp>
      <p:sp>
        <p:nvSpPr>
          <p:cNvPr id="8" name="Content Placeholder 3">
            <a:extLst>
              <a:ext uri="{FF2B5EF4-FFF2-40B4-BE49-F238E27FC236}">
                <a16:creationId xmlns:a16="http://schemas.microsoft.com/office/drawing/2014/main" id="{A5D07A56-108F-5C3C-79CB-8726BD308187}"/>
              </a:ext>
            </a:extLst>
          </p:cNvPr>
          <p:cNvSpPr>
            <a:spLocks noGrp="1"/>
          </p:cNvSpPr>
          <p:nvPr>
            <p:ph sz="half" idx="13" hasCustomPrompt="1"/>
          </p:nvPr>
        </p:nvSpPr>
        <p:spPr>
          <a:xfrm>
            <a:off x="3435465" y="1738330"/>
            <a:ext cx="2263726" cy="166684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Select an icon for picture or chart</a:t>
            </a:r>
            <a:endParaRPr lang="en-GB" dirty="0"/>
          </a:p>
        </p:txBody>
      </p:sp>
      <p:sp>
        <p:nvSpPr>
          <p:cNvPr id="9" name="Content Placeholder 3">
            <a:extLst>
              <a:ext uri="{FF2B5EF4-FFF2-40B4-BE49-F238E27FC236}">
                <a16:creationId xmlns:a16="http://schemas.microsoft.com/office/drawing/2014/main" id="{91BF5F5D-945F-A3C7-E523-1DF814A64E26}"/>
              </a:ext>
            </a:extLst>
          </p:cNvPr>
          <p:cNvSpPr>
            <a:spLocks noGrp="1"/>
          </p:cNvSpPr>
          <p:nvPr>
            <p:ph sz="half" idx="14" hasCustomPrompt="1"/>
          </p:nvPr>
        </p:nvSpPr>
        <p:spPr>
          <a:xfrm>
            <a:off x="5936815" y="1738330"/>
            <a:ext cx="2263726" cy="166684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Select an icon for picture or chart</a:t>
            </a:r>
            <a:endParaRPr lang="en-GB" dirty="0"/>
          </a:p>
        </p:txBody>
      </p:sp>
    </p:spTree>
    <p:extLst>
      <p:ext uri="{BB962C8B-B14F-4D97-AF65-F5344CB8AC3E}">
        <p14:creationId xmlns:p14="http://schemas.microsoft.com/office/powerpoint/2010/main" val="1864192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ho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0F654A9-35FB-1A6A-0962-067EA4BB8D87}"/>
              </a:ext>
            </a:extLst>
          </p:cNvPr>
          <p:cNvSpPr>
            <a:spLocks noGrp="1"/>
          </p:cNvSpPr>
          <p:nvPr>
            <p:ph type="pic" sz="quarter" idx="10"/>
          </p:nvPr>
        </p:nvSpPr>
        <p:spPr>
          <a:xfrm>
            <a:off x="0" y="0"/>
            <a:ext cx="9144000" cy="5143500"/>
          </a:xfrm>
          <a:solidFill>
            <a:srgbClr val="D9D9D9"/>
          </a:solidFill>
        </p:spPr>
        <p:txBody>
          <a:bodyPr/>
          <a:lstStyle/>
          <a:p>
            <a:r>
              <a:rPr lang="en-US"/>
              <a:t>Click icon to add picture</a:t>
            </a:r>
            <a:endParaRPr lang="en-GB"/>
          </a:p>
        </p:txBody>
      </p:sp>
    </p:spTree>
    <p:extLst>
      <p:ext uri="{BB962C8B-B14F-4D97-AF65-F5344CB8AC3E}">
        <p14:creationId xmlns:p14="http://schemas.microsoft.com/office/powerpoint/2010/main" val="90293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mall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0698-019B-CB27-9A59-437FBBD53897}"/>
              </a:ext>
            </a:extLst>
          </p:cNvPr>
          <p:cNvSpPr>
            <a:spLocks noGrp="1"/>
          </p:cNvSpPr>
          <p:nvPr>
            <p:ph type="title" hasCustomPrompt="1"/>
          </p:nvPr>
        </p:nvSpPr>
        <p:spPr>
          <a:xfrm>
            <a:off x="2258171" y="1879804"/>
            <a:ext cx="4619707" cy="1204803"/>
          </a:xfrm>
        </p:spPr>
        <p:txBody>
          <a:bodyPr anchor="t" anchorCtr="0"/>
          <a:lstStyle>
            <a:lvl1pPr>
              <a:defRPr sz="4500">
                <a:latin typeface="+mn-lt"/>
              </a:defRPr>
            </a:lvl1pPr>
          </a:lstStyle>
          <a:p>
            <a:r>
              <a:rPr lang="en-US" dirty="0"/>
              <a:t>Small quote on two rows</a:t>
            </a:r>
            <a:endParaRPr lang="en-GB" dirty="0"/>
          </a:p>
        </p:txBody>
      </p:sp>
      <p:sp>
        <p:nvSpPr>
          <p:cNvPr id="3" name="Text Placeholder 2">
            <a:extLst>
              <a:ext uri="{FF2B5EF4-FFF2-40B4-BE49-F238E27FC236}">
                <a16:creationId xmlns:a16="http://schemas.microsoft.com/office/drawing/2014/main" id="{48F8611F-AA5F-F94A-F3E5-986E865C35A6}"/>
              </a:ext>
            </a:extLst>
          </p:cNvPr>
          <p:cNvSpPr>
            <a:spLocks noGrp="1"/>
          </p:cNvSpPr>
          <p:nvPr>
            <p:ph type="body" idx="1" hasCustomPrompt="1"/>
          </p:nvPr>
        </p:nvSpPr>
        <p:spPr>
          <a:xfrm>
            <a:off x="4762219" y="3225013"/>
            <a:ext cx="2362273" cy="251612"/>
          </a:xfrm>
        </p:spPr>
        <p:txBody>
          <a:bodyPr>
            <a:noAutofit/>
          </a:bodyPr>
          <a:lstStyle>
            <a:lvl1pPr marL="0" indent="0">
              <a:buNone/>
              <a:defRPr sz="1400">
                <a:solidFill>
                  <a:srgbClr val="00362D"/>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 First and last name</a:t>
            </a:r>
          </a:p>
        </p:txBody>
      </p:sp>
      <p:sp>
        <p:nvSpPr>
          <p:cNvPr id="4" name="Date Placeholder 3">
            <a:extLst>
              <a:ext uri="{FF2B5EF4-FFF2-40B4-BE49-F238E27FC236}">
                <a16:creationId xmlns:a16="http://schemas.microsoft.com/office/drawing/2014/main" id="{3E9B9FA0-79E8-9B6F-3AFE-E0B6DDC893F2}"/>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5" name="Footer Placeholder 4">
            <a:extLst>
              <a:ext uri="{FF2B5EF4-FFF2-40B4-BE49-F238E27FC236}">
                <a16:creationId xmlns:a16="http://schemas.microsoft.com/office/drawing/2014/main" id="{38595C56-4D1A-2712-B4F3-CCE62807BC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9CDAA-04F6-EFFF-5521-C506A91663FF}"/>
              </a:ext>
            </a:extLst>
          </p:cNvPr>
          <p:cNvSpPr>
            <a:spLocks noGrp="1"/>
          </p:cNvSpPr>
          <p:nvPr>
            <p:ph type="sldNum" sz="quarter" idx="12"/>
          </p:nvPr>
        </p:nvSpPr>
        <p:spPr/>
        <p:txBody>
          <a:bodyPr/>
          <a:lstStyle/>
          <a:p>
            <a:fld id="{6BC49554-3DEC-40E0-81A0-6D7F8C42B233}" type="slidenum">
              <a:rPr lang="en-GB" smtClean="0"/>
              <a:t>‹#›</a:t>
            </a:fld>
            <a:endParaRPr lang="en-GB"/>
          </a:p>
        </p:txBody>
      </p:sp>
      <p:pic>
        <p:nvPicPr>
          <p:cNvPr id="7" name="Bild">
            <a:extLst>
              <a:ext uri="{FF2B5EF4-FFF2-40B4-BE49-F238E27FC236}">
                <a16:creationId xmlns:a16="http://schemas.microsoft.com/office/drawing/2014/main" id="{CDA56F1F-C3AF-C131-5BF2-5DD75881A3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172855" y="1565998"/>
            <a:ext cx="366380" cy="2011504"/>
          </a:xfrm>
          <a:prstGeom prst="rect">
            <a:avLst/>
          </a:prstGeom>
          <a:ln w="12700">
            <a:miter lim="400000"/>
          </a:ln>
        </p:spPr>
      </p:pic>
      <p:pic>
        <p:nvPicPr>
          <p:cNvPr id="12" name="Bild">
            <a:extLst>
              <a:ext uri="{FF2B5EF4-FFF2-40B4-BE49-F238E27FC236}">
                <a16:creationId xmlns:a16="http://schemas.microsoft.com/office/drawing/2014/main" id="{43220DB9-1B12-8C6D-B775-7B7684C5155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1602188" y="1565998"/>
            <a:ext cx="366380" cy="2011504"/>
          </a:xfrm>
          <a:prstGeom prst="rect">
            <a:avLst/>
          </a:prstGeom>
          <a:ln w="12700">
            <a:miter lim="400000"/>
          </a:ln>
        </p:spPr>
      </p:pic>
    </p:spTree>
    <p:extLst>
      <p:ext uri="{BB962C8B-B14F-4D97-AF65-F5344CB8AC3E}">
        <p14:creationId xmlns:p14="http://schemas.microsoft.com/office/powerpoint/2010/main" val="406513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mall quote Darkgreenblue">
    <p:bg>
      <p:bgPr>
        <a:solidFill>
          <a:srgbClr val="0036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0698-019B-CB27-9A59-437FBBD53897}"/>
              </a:ext>
            </a:extLst>
          </p:cNvPr>
          <p:cNvSpPr>
            <a:spLocks noGrp="1"/>
          </p:cNvSpPr>
          <p:nvPr>
            <p:ph type="title" hasCustomPrompt="1"/>
          </p:nvPr>
        </p:nvSpPr>
        <p:spPr>
          <a:xfrm>
            <a:off x="2258171" y="1879804"/>
            <a:ext cx="4619707" cy="1204803"/>
          </a:xfrm>
        </p:spPr>
        <p:txBody>
          <a:bodyPr anchor="t" anchorCtr="0"/>
          <a:lstStyle>
            <a:lvl1pPr>
              <a:defRPr sz="4500">
                <a:solidFill>
                  <a:schemeClr val="bg1"/>
                </a:solidFill>
                <a:latin typeface="+mn-lt"/>
              </a:defRPr>
            </a:lvl1pPr>
          </a:lstStyle>
          <a:p>
            <a:r>
              <a:rPr lang="en-US" dirty="0"/>
              <a:t>Small quote on two rows</a:t>
            </a:r>
            <a:endParaRPr lang="en-GB" dirty="0"/>
          </a:p>
        </p:txBody>
      </p:sp>
      <p:sp>
        <p:nvSpPr>
          <p:cNvPr id="3" name="Text Placeholder 2">
            <a:extLst>
              <a:ext uri="{FF2B5EF4-FFF2-40B4-BE49-F238E27FC236}">
                <a16:creationId xmlns:a16="http://schemas.microsoft.com/office/drawing/2014/main" id="{48F8611F-AA5F-F94A-F3E5-986E865C35A6}"/>
              </a:ext>
            </a:extLst>
          </p:cNvPr>
          <p:cNvSpPr>
            <a:spLocks noGrp="1"/>
          </p:cNvSpPr>
          <p:nvPr>
            <p:ph type="body" idx="1" hasCustomPrompt="1"/>
          </p:nvPr>
        </p:nvSpPr>
        <p:spPr>
          <a:xfrm>
            <a:off x="4762219" y="3225013"/>
            <a:ext cx="2362273" cy="251612"/>
          </a:xfrm>
        </p:spPr>
        <p:txBody>
          <a:bodyPr>
            <a:no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 First and last name</a:t>
            </a:r>
          </a:p>
        </p:txBody>
      </p:sp>
      <p:sp>
        <p:nvSpPr>
          <p:cNvPr id="4" name="Date Placeholder 3">
            <a:extLst>
              <a:ext uri="{FF2B5EF4-FFF2-40B4-BE49-F238E27FC236}">
                <a16:creationId xmlns:a16="http://schemas.microsoft.com/office/drawing/2014/main" id="{3E9B9FA0-79E8-9B6F-3AFE-E0B6DDC893F2}"/>
              </a:ext>
            </a:extLst>
          </p:cNvPr>
          <p:cNvSpPr>
            <a:spLocks noGrp="1"/>
          </p:cNvSpPr>
          <p:nvPr>
            <p:ph type="dt" sz="half" idx="10"/>
          </p:nvPr>
        </p:nvSpPr>
        <p:spPr/>
        <p:txBody>
          <a:bodyPr/>
          <a:lstStyle>
            <a:lvl1pPr>
              <a:defRPr>
                <a:solidFill>
                  <a:schemeClr val="bg1"/>
                </a:solidFill>
              </a:defRPr>
            </a:lvl1pPr>
          </a:lstStyle>
          <a:p>
            <a:fld id="{DB31513D-1980-4867-92CD-5FC1EAEB4949}" type="datetimeFigureOut">
              <a:rPr lang="en-GB" smtClean="0"/>
              <a:pPr/>
              <a:t>10/09/2024</a:t>
            </a:fld>
            <a:endParaRPr lang="en-GB"/>
          </a:p>
        </p:txBody>
      </p:sp>
      <p:sp>
        <p:nvSpPr>
          <p:cNvPr id="5" name="Footer Placeholder 4">
            <a:extLst>
              <a:ext uri="{FF2B5EF4-FFF2-40B4-BE49-F238E27FC236}">
                <a16:creationId xmlns:a16="http://schemas.microsoft.com/office/drawing/2014/main" id="{38595C56-4D1A-2712-B4F3-CCE62807BCF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E39CDAA-04F6-EFFF-5521-C506A91663FF}"/>
              </a:ext>
            </a:extLst>
          </p:cNvPr>
          <p:cNvSpPr>
            <a:spLocks noGrp="1"/>
          </p:cNvSpPr>
          <p:nvPr>
            <p:ph type="sldNum" sz="quarter" idx="12"/>
          </p:nvPr>
        </p:nvSpPr>
        <p:spPr/>
        <p:txBody>
          <a:bodyPr/>
          <a:lstStyle>
            <a:lvl1pPr>
              <a:defRPr>
                <a:solidFill>
                  <a:schemeClr val="bg1"/>
                </a:solidFill>
              </a:defRPr>
            </a:lvl1pPr>
          </a:lstStyle>
          <a:p>
            <a:fld id="{6BC49554-3DEC-40E0-81A0-6D7F8C42B233}" type="slidenum">
              <a:rPr lang="en-GB" smtClean="0"/>
              <a:pPr/>
              <a:t>‹#›</a:t>
            </a:fld>
            <a:endParaRPr lang="en-GB"/>
          </a:p>
        </p:txBody>
      </p:sp>
      <p:pic>
        <p:nvPicPr>
          <p:cNvPr id="8" name="Bild">
            <a:extLst>
              <a:ext uri="{FF2B5EF4-FFF2-40B4-BE49-F238E27FC236}">
                <a16:creationId xmlns:a16="http://schemas.microsoft.com/office/drawing/2014/main" id="{08E42E62-5B43-0140-3463-107EE7F5081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02188" y="1565998"/>
            <a:ext cx="366380" cy="2011504"/>
          </a:xfrm>
          <a:prstGeom prst="rect">
            <a:avLst/>
          </a:prstGeom>
          <a:ln w="12700">
            <a:miter lim="400000"/>
          </a:ln>
        </p:spPr>
      </p:pic>
      <p:pic>
        <p:nvPicPr>
          <p:cNvPr id="10" name="Bild">
            <a:extLst>
              <a:ext uri="{FF2B5EF4-FFF2-40B4-BE49-F238E27FC236}">
                <a16:creationId xmlns:a16="http://schemas.microsoft.com/office/drawing/2014/main" id="{9BEED950-E044-8E5B-BD83-5DAC8E924AF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7172854" y="1565998"/>
            <a:ext cx="366380" cy="2011504"/>
          </a:xfrm>
          <a:prstGeom prst="rect">
            <a:avLst/>
          </a:prstGeom>
          <a:ln w="12700">
            <a:miter lim="400000"/>
          </a:ln>
        </p:spPr>
      </p:pic>
    </p:spTree>
    <p:extLst>
      <p:ext uri="{BB962C8B-B14F-4D97-AF65-F5344CB8AC3E}">
        <p14:creationId xmlns:p14="http://schemas.microsoft.com/office/powerpoint/2010/main" val="361053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AEA7-85B0-0D71-219F-301CCD9225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E3554A-F9BC-7926-1BB2-F3268B4AE85E}"/>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4" name="Footer Placeholder 3">
            <a:extLst>
              <a:ext uri="{FF2B5EF4-FFF2-40B4-BE49-F238E27FC236}">
                <a16:creationId xmlns:a16="http://schemas.microsoft.com/office/drawing/2014/main" id="{E8DDB94E-8638-2FF0-0510-786D07D2E4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BDBD79-6518-0768-6028-D710C8A13C98}"/>
              </a:ext>
            </a:extLst>
          </p:cNvPr>
          <p:cNvSpPr>
            <a:spLocks noGrp="1"/>
          </p:cNvSpPr>
          <p:nvPr>
            <p:ph type="sldNum" sz="quarter" idx="12"/>
          </p:nvPr>
        </p:nvSpPr>
        <p:spPr/>
        <p:txBody>
          <a:bodyPr/>
          <a:lstStyle/>
          <a:p>
            <a:fld id="{6BC49554-3DEC-40E0-81A0-6D7F8C42B233}" type="slidenum">
              <a:rPr lang="en-GB" smtClean="0"/>
              <a:t>‹#›</a:t>
            </a:fld>
            <a:endParaRPr lang="en-GB"/>
          </a:p>
        </p:txBody>
      </p:sp>
    </p:spTree>
    <p:extLst>
      <p:ext uri="{BB962C8B-B14F-4D97-AF65-F5344CB8AC3E}">
        <p14:creationId xmlns:p14="http://schemas.microsoft.com/office/powerpoint/2010/main" val="673969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FDB0E-7B7D-BB64-D93A-8770C65A7556}"/>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3" name="Footer Placeholder 2">
            <a:extLst>
              <a:ext uri="{FF2B5EF4-FFF2-40B4-BE49-F238E27FC236}">
                <a16:creationId xmlns:a16="http://schemas.microsoft.com/office/drawing/2014/main" id="{A43C4B0B-B12D-D165-1A63-39DA2435DF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30404B-7495-4C6A-0BB2-1D0B569D94ED}"/>
              </a:ext>
            </a:extLst>
          </p:cNvPr>
          <p:cNvSpPr>
            <a:spLocks noGrp="1"/>
          </p:cNvSpPr>
          <p:nvPr>
            <p:ph type="sldNum" sz="quarter" idx="12"/>
          </p:nvPr>
        </p:nvSpPr>
        <p:spPr/>
        <p:txBody>
          <a:bodyPr/>
          <a:lstStyle/>
          <a:p>
            <a:fld id="{6BC49554-3DEC-40E0-81A0-6D7F8C42B233}" type="slidenum">
              <a:rPr lang="en-GB" smtClean="0"/>
              <a:t>‹#›</a:t>
            </a:fld>
            <a:endParaRPr lang="en-GB"/>
          </a:p>
        </p:txBody>
      </p:sp>
    </p:spTree>
    <p:extLst>
      <p:ext uri="{BB962C8B-B14F-4D97-AF65-F5344CB8AC3E}">
        <p14:creationId xmlns:p14="http://schemas.microsoft.com/office/powerpoint/2010/main" val="384444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3E83-F9B2-7977-49CD-5878B09CFEDE}"/>
              </a:ext>
            </a:extLst>
          </p:cNvPr>
          <p:cNvSpPr>
            <a:spLocks noGrp="1"/>
          </p:cNvSpPr>
          <p:nvPr>
            <p:ph type="title"/>
          </p:nvPr>
        </p:nvSpPr>
        <p:spPr>
          <a:xfrm>
            <a:off x="908342" y="1397702"/>
            <a:ext cx="7266425" cy="88518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8583AEA-C15A-C6D3-BFA0-F49DDCB16798}"/>
              </a:ext>
            </a:extLst>
          </p:cNvPr>
          <p:cNvSpPr>
            <a:spLocks noGrp="1"/>
          </p:cNvSpPr>
          <p:nvPr>
            <p:ph idx="1"/>
          </p:nvPr>
        </p:nvSpPr>
        <p:spPr>
          <a:xfrm>
            <a:off x="913968" y="2435154"/>
            <a:ext cx="7286573" cy="2298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8C6AE8-D21D-F505-258C-587B201AA68F}"/>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5" name="Footer Placeholder 4">
            <a:extLst>
              <a:ext uri="{FF2B5EF4-FFF2-40B4-BE49-F238E27FC236}">
                <a16:creationId xmlns:a16="http://schemas.microsoft.com/office/drawing/2014/main" id="{FFB70087-3858-FDCD-4445-BDAB29C35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9B510-5353-7F74-9A78-CCDB8B2D025D}"/>
              </a:ext>
            </a:extLst>
          </p:cNvPr>
          <p:cNvSpPr>
            <a:spLocks noGrp="1"/>
          </p:cNvSpPr>
          <p:nvPr>
            <p:ph type="sldNum" sz="quarter" idx="12"/>
          </p:nvPr>
        </p:nvSpPr>
        <p:spPr/>
        <p:txBody>
          <a:bodyPr/>
          <a:lstStyle/>
          <a:p>
            <a:fld id="{6BC49554-3DEC-40E0-81A0-6D7F8C42B233}" type="slidenum">
              <a:rPr lang="en-GB" smtClean="0"/>
              <a:t>‹#›</a:t>
            </a:fld>
            <a:endParaRPr lang="en-GB"/>
          </a:p>
        </p:txBody>
      </p:sp>
    </p:spTree>
    <p:extLst>
      <p:ext uri="{BB962C8B-B14F-4D97-AF65-F5344CB8AC3E}">
        <p14:creationId xmlns:p14="http://schemas.microsoft.com/office/powerpoint/2010/main" val="247202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el Ljusorange ren">
    <p:spTree>
      <p:nvGrpSpPr>
        <p:cNvPr id="1" name=""/>
        <p:cNvGrpSpPr/>
        <p:nvPr/>
      </p:nvGrpSpPr>
      <p:grpSpPr>
        <a:xfrm>
          <a:off x="0" y="0"/>
          <a:ext cx="0" cy="0"/>
          <a:chOff x="0" y="0"/>
          <a:chExt cx="0" cy="0"/>
        </a:xfrm>
      </p:grpSpPr>
      <p:sp>
        <p:nvSpPr>
          <p:cNvPr id="23" name="Diabildsnummer"/>
          <p:cNvSpPr txBox="1">
            <a:spLocks noGrp="1"/>
          </p:cNvSpPr>
          <p:nvPr>
            <p:ph type="sldNum" sz="quarter" idx="2"/>
          </p:nvPr>
        </p:nvSpPr>
        <p:spPr>
          <a:xfrm>
            <a:off x="4500563" y="4905375"/>
            <a:ext cx="138189" cy="140475"/>
          </a:xfrm>
          <a:prstGeom prst="rect">
            <a:avLst/>
          </a:prstGeom>
        </p:spPr>
        <p:txBody>
          <a:bodyPr wrap="none"/>
          <a:lstStyle>
            <a:lvl1pPr algn="ctr">
              <a:defRPr sz="675">
                <a:latin typeface="+mn-lt"/>
                <a:ea typeface="+mn-ea"/>
                <a:cs typeface="+mn-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228618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Darkgreenblue">
    <p:bg>
      <p:bgPr>
        <a:solidFill>
          <a:srgbClr val="0036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D3C6-B94B-77F1-ABE8-E5C18EA41910}"/>
              </a:ext>
            </a:extLst>
          </p:cNvPr>
          <p:cNvSpPr>
            <a:spLocks noGrp="1"/>
          </p:cNvSpPr>
          <p:nvPr>
            <p:ph type="ctrTitle" hasCustomPrompt="1"/>
          </p:nvPr>
        </p:nvSpPr>
        <p:spPr>
          <a:xfrm>
            <a:off x="288122" y="791511"/>
            <a:ext cx="4642411" cy="869469"/>
          </a:xfrm>
        </p:spPr>
        <p:txBody>
          <a:bodyPr anchor="b"/>
          <a:lstStyle>
            <a:lvl1pPr algn="l">
              <a:defRPr sz="4500">
                <a:solidFill>
                  <a:schemeClr val="bg1"/>
                </a:solidFill>
              </a:defRPr>
            </a:lvl1pPr>
          </a:lstStyle>
          <a:p>
            <a:r>
              <a:rPr lang="en-US" dirty="0"/>
              <a:t>Title</a:t>
            </a:r>
            <a:endParaRPr lang="en-GB" dirty="0"/>
          </a:p>
        </p:txBody>
      </p:sp>
      <p:sp>
        <p:nvSpPr>
          <p:cNvPr id="3" name="Subtitle 2">
            <a:extLst>
              <a:ext uri="{FF2B5EF4-FFF2-40B4-BE49-F238E27FC236}">
                <a16:creationId xmlns:a16="http://schemas.microsoft.com/office/drawing/2014/main" id="{BCD67E53-21C4-3026-5728-2B1397405F5B}"/>
              </a:ext>
            </a:extLst>
          </p:cNvPr>
          <p:cNvSpPr>
            <a:spLocks noGrp="1"/>
          </p:cNvSpPr>
          <p:nvPr>
            <p:ph type="subTitle" idx="1" hasCustomPrompt="1"/>
          </p:nvPr>
        </p:nvSpPr>
        <p:spPr>
          <a:xfrm>
            <a:off x="287794" y="1724699"/>
            <a:ext cx="4642411" cy="225446"/>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First and last name, title and academy/section</a:t>
            </a:r>
            <a:endParaRPr lang="en-GB" dirty="0"/>
          </a:p>
        </p:txBody>
      </p:sp>
      <p:pic>
        <p:nvPicPr>
          <p:cNvPr id="10" name="Graphic 9" descr="Logotype Mälardalen University.">
            <a:extLst>
              <a:ext uri="{FF2B5EF4-FFF2-40B4-BE49-F238E27FC236}">
                <a16:creationId xmlns:a16="http://schemas.microsoft.com/office/drawing/2014/main" id="{FB1F266E-6062-A61A-EE8A-CAF95C2FA01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771" y="241698"/>
            <a:ext cx="3629532" cy="2650467"/>
          </a:xfrm>
          <a:prstGeom prst="rect">
            <a:avLst/>
          </a:prstGeom>
        </p:spPr>
      </p:pic>
      <p:pic>
        <p:nvPicPr>
          <p:cNvPr id="12" name="Graphic 11">
            <a:extLst>
              <a:ext uri="{FF2B5EF4-FFF2-40B4-BE49-F238E27FC236}">
                <a16:creationId xmlns:a16="http://schemas.microsoft.com/office/drawing/2014/main" id="{E214856B-5BAC-C199-D12E-28D2A1D6E123}"/>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3133" r="37812" b="9269"/>
          <a:stretch/>
        </p:blipFill>
        <p:spPr>
          <a:xfrm>
            <a:off x="7459692" y="4452585"/>
            <a:ext cx="1438476" cy="559806"/>
          </a:xfrm>
          <a:prstGeom prst="rect">
            <a:avLst/>
          </a:prstGeom>
        </p:spPr>
      </p:pic>
    </p:spTree>
    <p:extLst>
      <p:ext uri="{BB962C8B-B14F-4D97-AF65-F5344CB8AC3E}">
        <p14:creationId xmlns:p14="http://schemas.microsoft.com/office/powerpoint/2010/main" val="96824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Large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0698-019B-CB27-9A59-437FBBD53897}"/>
              </a:ext>
            </a:extLst>
          </p:cNvPr>
          <p:cNvSpPr>
            <a:spLocks noGrp="1"/>
          </p:cNvSpPr>
          <p:nvPr>
            <p:ph type="title" hasCustomPrompt="1"/>
          </p:nvPr>
        </p:nvSpPr>
        <p:spPr>
          <a:xfrm>
            <a:off x="1904327" y="1454408"/>
            <a:ext cx="5322987" cy="2115964"/>
          </a:xfrm>
        </p:spPr>
        <p:txBody>
          <a:bodyPr anchor="t" anchorCtr="0"/>
          <a:lstStyle>
            <a:lvl1pPr>
              <a:defRPr sz="4500">
                <a:latin typeface="+mn-lt"/>
              </a:defRPr>
            </a:lvl1pPr>
          </a:lstStyle>
          <a:p>
            <a:r>
              <a:rPr lang="en-US" dirty="0"/>
              <a:t>Large quote on two or three rows</a:t>
            </a:r>
            <a:endParaRPr lang="en-GB" dirty="0"/>
          </a:p>
        </p:txBody>
      </p:sp>
      <p:sp>
        <p:nvSpPr>
          <p:cNvPr id="3" name="Text Placeholder 2">
            <a:extLst>
              <a:ext uri="{FF2B5EF4-FFF2-40B4-BE49-F238E27FC236}">
                <a16:creationId xmlns:a16="http://schemas.microsoft.com/office/drawing/2014/main" id="{48F8611F-AA5F-F94A-F3E5-986E865C35A6}"/>
              </a:ext>
            </a:extLst>
          </p:cNvPr>
          <p:cNvSpPr>
            <a:spLocks noGrp="1"/>
          </p:cNvSpPr>
          <p:nvPr>
            <p:ph type="body" idx="1" hasCustomPrompt="1"/>
          </p:nvPr>
        </p:nvSpPr>
        <p:spPr>
          <a:xfrm>
            <a:off x="5895903" y="3796513"/>
            <a:ext cx="2362273" cy="251612"/>
          </a:xfrm>
        </p:spPr>
        <p:txBody>
          <a:bodyPr>
            <a:noAutofit/>
          </a:bodyPr>
          <a:lstStyle>
            <a:lvl1pPr marL="0" indent="0">
              <a:buNone/>
              <a:defRPr sz="1400">
                <a:solidFill>
                  <a:srgbClr val="00362D"/>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 First and last name</a:t>
            </a:r>
          </a:p>
        </p:txBody>
      </p:sp>
      <p:sp>
        <p:nvSpPr>
          <p:cNvPr id="4" name="Date Placeholder 3">
            <a:extLst>
              <a:ext uri="{FF2B5EF4-FFF2-40B4-BE49-F238E27FC236}">
                <a16:creationId xmlns:a16="http://schemas.microsoft.com/office/drawing/2014/main" id="{3E9B9FA0-79E8-9B6F-3AFE-E0B6DDC893F2}"/>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5" name="Footer Placeholder 4">
            <a:extLst>
              <a:ext uri="{FF2B5EF4-FFF2-40B4-BE49-F238E27FC236}">
                <a16:creationId xmlns:a16="http://schemas.microsoft.com/office/drawing/2014/main" id="{38595C56-4D1A-2712-B4F3-CCE62807BC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9CDAA-04F6-EFFF-5521-C506A91663FF}"/>
              </a:ext>
            </a:extLst>
          </p:cNvPr>
          <p:cNvSpPr>
            <a:spLocks noGrp="1"/>
          </p:cNvSpPr>
          <p:nvPr>
            <p:ph type="sldNum" sz="quarter" idx="12"/>
          </p:nvPr>
        </p:nvSpPr>
        <p:spPr/>
        <p:txBody>
          <a:bodyPr/>
          <a:lstStyle/>
          <a:p>
            <a:fld id="{6BC49554-3DEC-40E0-81A0-6D7F8C42B233}" type="slidenum">
              <a:rPr lang="en-GB" smtClean="0"/>
              <a:t>‹#›</a:t>
            </a:fld>
            <a:endParaRPr lang="en-GB"/>
          </a:p>
        </p:txBody>
      </p:sp>
      <p:pic>
        <p:nvPicPr>
          <p:cNvPr id="8" name="Bild">
            <a:extLst>
              <a:ext uri="{FF2B5EF4-FFF2-40B4-BE49-F238E27FC236}">
                <a16:creationId xmlns:a16="http://schemas.microsoft.com/office/drawing/2014/main" id="{4D486442-A615-800B-59C2-B30D37D3672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91023" y="1585519"/>
            <a:ext cx="1266578" cy="934937"/>
          </a:xfrm>
          <a:prstGeom prst="rect">
            <a:avLst/>
          </a:prstGeom>
          <a:ln w="12700">
            <a:miter lim="400000"/>
          </a:ln>
        </p:spPr>
      </p:pic>
      <p:pic>
        <p:nvPicPr>
          <p:cNvPr id="10" name="Bild">
            <a:extLst>
              <a:ext uri="{FF2B5EF4-FFF2-40B4-BE49-F238E27FC236}">
                <a16:creationId xmlns:a16="http://schemas.microsoft.com/office/drawing/2014/main" id="{CDFED8A9-3B94-4852-95E7-234160E9AC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574086" y="1585519"/>
            <a:ext cx="1266578" cy="934937"/>
          </a:xfrm>
          <a:prstGeom prst="rect">
            <a:avLst/>
          </a:prstGeom>
          <a:ln w="12700">
            <a:miter lim="400000"/>
          </a:ln>
        </p:spPr>
      </p:pic>
    </p:spTree>
    <p:extLst>
      <p:ext uri="{BB962C8B-B14F-4D97-AF65-F5344CB8AC3E}">
        <p14:creationId xmlns:p14="http://schemas.microsoft.com/office/powerpoint/2010/main" val="420551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4663-C7DD-75AD-6B62-9C2FAD363C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1900EE-F6ED-A1CB-EBEB-78083501F7C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846CD-A659-DE31-B369-FB3FEB0308F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265223-CE66-8559-0FC2-89112E3A6894}"/>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6" name="Footer Placeholder 5">
            <a:extLst>
              <a:ext uri="{FF2B5EF4-FFF2-40B4-BE49-F238E27FC236}">
                <a16:creationId xmlns:a16="http://schemas.microsoft.com/office/drawing/2014/main" id="{096771E0-442E-D262-5DFA-B11D64A35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E54E9-4F4E-CE3C-ECE1-E98A1A381047}"/>
              </a:ext>
            </a:extLst>
          </p:cNvPr>
          <p:cNvSpPr>
            <a:spLocks noGrp="1"/>
          </p:cNvSpPr>
          <p:nvPr>
            <p:ph type="sldNum" sz="quarter" idx="12"/>
          </p:nvPr>
        </p:nvSpPr>
        <p:spPr/>
        <p:txBody>
          <a:bodyPr/>
          <a:lstStyle/>
          <a:p>
            <a:fld id="{6BC49554-3DEC-40E0-81A0-6D7F8C42B233}" type="slidenum">
              <a:rPr lang="en-GB" smtClean="0"/>
              <a:t>‹#›</a:t>
            </a:fld>
            <a:endParaRPr lang="en-GB"/>
          </a:p>
        </p:txBody>
      </p:sp>
    </p:spTree>
    <p:extLst>
      <p:ext uri="{BB962C8B-B14F-4D97-AF65-F5344CB8AC3E}">
        <p14:creationId xmlns:p14="http://schemas.microsoft.com/office/powerpoint/2010/main" val="64654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Turquoise">
    <p:bg>
      <p:bgPr>
        <a:solidFill>
          <a:srgbClr val="EE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4663-C7DD-75AD-6B62-9C2FAD363C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1900EE-F6ED-A1CB-EBEB-78083501F7C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846CD-A659-DE31-B369-FB3FEB0308F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265223-CE66-8559-0FC2-89112E3A6894}"/>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6" name="Footer Placeholder 5">
            <a:extLst>
              <a:ext uri="{FF2B5EF4-FFF2-40B4-BE49-F238E27FC236}">
                <a16:creationId xmlns:a16="http://schemas.microsoft.com/office/drawing/2014/main" id="{096771E0-442E-D262-5DFA-B11D64A35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E54E9-4F4E-CE3C-ECE1-E98A1A381047}"/>
              </a:ext>
            </a:extLst>
          </p:cNvPr>
          <p:cNvSpPr>
            <a:spLocks noGrp="1"/>
          </p:cNvSpPr>
          <p:nvPr>
            <p:ph type="sldNum" sz="quarter" idx="12"/>
          </p:nvPr>
        </p:nvSpPr>
        <p:spPr/>
        <p:txBody>
          <a:bodyPr/>
          <a:lstStyle/>
          <a:p>
            <a:fld id="{6BC49554-3DEC-40E0-81A0-6D7F8C42B233}" type="slidenum">
              <a:rPr lang="en-GB" smtClean="0"/>
              <a:t>‹#›</a:t>
            </a:fld>
            <a:endParaRPr lang="en-GB"/>
          </a:p>
        </p:txBody>
      </p:sp>
    </p:spTree>
    <p:extLst>
      <p:ext uri="{BB962C8B-B14F-4D97-AF65-F5344CB8AC3E}">
        <p14:creationId xmlns:p14="http://schemas.microsoft.com/office/powerpoint/2010/main" val="86727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3E83-F9B2-7977-49CD-5878B09CFEDE}"/>
              </a:ext>
            </a:extLst>
          </p:cNvPr>
          <p:cNvSpPr>
            <a:spLocks noGrp="1"/>
          </p:cNvSpPr>
          <p:nvPr>
            <p:ph type="title" hasCustomPrompt="1"/>
          </p:nvPr>
        </p:nvSpPr>
        <p:spPr>
          <a:xfrm>
            <a:off x="2087219" y="933451"/>
            <a:ext cx="4139648" cy="704205"/>
          </a:xfrm>
        </p:spPr>
        <p:txBody>
          <a:bodyPr>
            <a:noAutofit/>
          </a:bodyPr>
          <a:lstStyle>
            <a:lvl1pPr>
              <a:defRPr sz="4500"/>
            </a:lvl1pPr>
          </a:lstStyle>
          <a:p>
            <a:r>
              <a:rPr lang="en-US" dirty="0"/>
              <a:t>Heading agenda</a:t>
            </a:r>
            <a:endParaRPr lang="en-GB" dirty="0"/>
          </a:p>
        </p:txBody>
      </p:sp>
      <p:sp>
        <p:nvSpPr>
          <p:cNvPr id="4" name="Date Placeholder 3">
            <a:extLst>
              <a:ext uri="{FF2B5EF4-FFF2-40B4-BE49-F238E27FC236}">
                <a16:creationId xmlns:a16="http://schemas.microsoft.com/office/drawing/2014/main" id="{B88C6AE8-D21D-F505-258C-587B201AA68F}"/>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5" name="Footer Placeholder 4">
            <a:extLst>
              <a:ext uri="{FF2B5EF4-FFF2-40B4-BE49-F238E27FC236}">
                <a16:creationId xmlns:a16="http://schemas.microsoft.com/office/drawing/2014/main" id="{FFB70087-3858-FDCD-4445-BDAB29C35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9B510-5353-7F74-9A78-CCDB8B2D025D}"/>
              </a:ext>
            </a:extLst>
          </p:cNvPr>
          <p:cNvSpPr>
            <a:spLocks noGrp="1"/>
          </p:cNvSpPr>
          <p:nvPr>
            <p:ph type="sldNum" sz="quarter" idx="12"/>
          </p:nvPr>
        </p:nvSpPr>
        <p:spPr/>
        <p:txBody>
          <a:bodyPr/>
          <a:lstStyle/>
          <a:p>
            <a:fld id="{6BC49554-3DEC-40E0-81A0-6D7F8C42B233}" type="slidenum">
              <a:rPr lang="en-GB" smtClean="0"/>
              <a:t>‹#›</a:t>
            </a:fld>
            <a:endParaRPr lang="en-GB"/>
          </a:p>
        </p:txBody>
      </p:sp>
      <p:sp>
        <p:nvSpPr>
          <p:cNvPr id="7" name="Platshållare för text 7">
            <a:extLst>
              <a:ext uri="{FF2B5EF4-FFF2-40B4-BE49-F238E27FC236}">
                <a16:creationId xmlns:a16="http://schemas.microsoft.com/office/drawing/2014/main" id="{836E1EC7-FAF7-BC36-3514-37B25F0E9379}"/>
              </a:ext>
            </a:extLst>
          </p:cNvPr>
          <p:cNvSpPr>
            <a:spLocks noGrp="1"/>
          </p:cNvSpPr>
          <p:nvPr>
            <p:ph type="body" sz="quarter" idx="13"/>
          </p:nvPr>
        </p:nvSpPr>
        <p:spPr>
          <a:xfrm>
            <a:off x="2087218" y="1766222"/>
            <a:ext cx="4139648" cy="2706557"/>
          </a:xfrm>
        </p:spPr>
        <p:txBody>
          <a:bodyPr/>
          <a:lstStyle>
            <a:lvl1pPr>
              <a:defRPr>
                <a:latin typeface="+mj-lt"/>
              </a:defRPr>
            </a:lvl1pPr>
            <a:lvl2pPr>
              <a:defRPr>
                <a:latin typeface="+mj-lt"/>
              </a:defRPr>
            </a:lvl2pPr>
            <a:lvl3pPr marL="857250" indent="-171450">
              <a:defRPr lang="en-US" sz="1600" b="0" i="1" kern="1200" dirty="0" smtClean="0">
                <a:solidFill>
                  <a:srgbClr val="00362D"/>
                </a:solidFill>
                <a:latin typeface="+mj-lt"/>
                <a:ea typeface="+mn-ea"/>
                <a:cs typeface="+mn-cs"/>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268593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AEA7-85B0-0D71-219F-301CCD9225AE}"/>
              </a:ext>
            </a:extLst>
          </p:cNvPr>
          <p:cNvSpPr>
            <a:spLocks noGrp="1"/>
          </p:cNvSpPr>
          <p:nvPr>
            <p:ph type="title" hasCustomPrompt="1"/>
          </p:nvPr>
        </p:nvSpPr>
        <p:spPr>
          <a:xfrm>
            <a:off x="1584887" y="1592003"/>
            <a:ext cx="5974226" cy="973343"/>
          </a:xfrm>
        </p:spPr>
        <p:txBody>
          <a:bodyPr>
            <a:noAutofit/>
          </a:bodyPr>
          <a:lstStyle>
            <a:lvl1pPr>
              <a:defRPr sz="7000"/>
            </a:lvl1pPr>
          </a:lstStyle>
          <a:p>
            <a:r>
              <a:rPr lang="en-US" dirty="0"/>
              <a:t>Heading</a:t>
            </a:r>
            <a:endParaRPr lang="en-GB" dirty="0"/>
          </a:p>
        </p:txBody>
      </p:sp>
      <p:sp>
        <p:nvSpPr>
          <p:cNvPr id="3" name="Date Placeholder 2">
            <a:extLst>
              <a:ext uri="{FF2B5EF4-FFF2-40B4-BE49-F238E27FC236}">
                <a16:creationId xmlns:a16="http://schemas.microsoft.com/office/drawing/2014/main" id="{E7E3554A-F9BC-7926-1BB2-F3268B4AE85E}"/>
              </a:ext>
            </a:extLst>
          </p:cNvPr>
          <p:cNvSpPr>
            <a:spLocks noGrp="1"/>
          </p:cNvSpPr>
          <p:nvPr>
            <p:ph type="dt" sz="half" idx="10"/>
          </p:nvPr>
        </p:nvSpPr>
        <p:spPr/>
        <p:txBody>
          <a:bodyPr/>
          <a:lstStyle/>
          <a:p>
            <a:fld id="{DB31513D-1980-4867-92CD-5FC1EAEB4949}" type="datetimeFigureOut">
              <a:rPr lang="en-GB" smtClean="0"/>
              <a:t>10/09/2024</a:t>
            </a:fld>
            <a:endParaRPr lang="en-GB"/>
          </a:p>
        </p:txBody>
      </p:sp>
      <p:sp>
        <p:nvSpPr>
          <p:cNvPr id="4" name="Footer Placeholder 3">
            <a:extLst>
              <a:ext uri="{FF2B5EF4-FFF2-40B4-BE49-F238E27FC236}">
                <a16:creationId xmlns:a16="http://schemas.microsoft.com/office/drawing/2014/main" id="{E8DDB94E-8638-2FF0-0510-786D07D2E4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BDBD79-6518-0768-6028-D710C8A13C98}"/>
              </a:ext>
            </a:extLst>
          </p:cNvPr>
          <p:cNvSpPr>
            <a:spLocks noGrp="1"/>
          </p:cNvSpPr>
          <p:nvPr>
            <p:ph type="sldNum" sz="quarter" idx="12"/>
          </p:nvPr>
        </p:nvSpPr>
        <p:spPr/>
        <p:txBody>
          <a:bodyPr/>
          <a:lstStyle/>
          <a:p>
            <a:fld id="{6BC49554-3DEC-40E0-81A0-6D7F8C42B233}" type="slidenum">
              <a:rPr lang="en-GB" smtClean="0"/>
              <a:t>‹#›</a:t>
            </a:fld>
            <a:endParaRPr lang="en-GB"/>
          </a:p>
        </p:txBody>
      </p:sp>
    </p:spTree>
    <p:extLst>
      <p:ext uri="{BB962C8B-B14F-4D97-AF65-F5344CB8AC3E}">
        <p14:creationId xmlns:p14="http://schemas.microsoft.com/office/powerpoint/2010/main" val="343074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ection Darkgreenblue">
    <p:bg>
      <p:bgPr>
        <a:solidFill>
          <a:srgbClr val="0036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AEA7-85B0-0D71-219F-301CCD9225AE}"/>
              </a:ext>
            </a:extLst>
          </p:cNvPr>
          <p:cNvSpPr>
            <a:spLocks noGrp="1"/>
          </p:cNvSpPr>
          <p:nvPr>
            <p:ph type="title" hasCustomPrompt="1"/>
          </p:nvPr>
        </p:nvSpPr>
        <p:spPr>
          <a:xfrm>
            <a:off x="1584887" y="1592003"/>
            <a:ext cx="5974226" cy="973343"/>
          </a:xfrm>
        </p:spPr>
        <p:txBody>
          <a:bodyPr>
            <a:noAutofit/>
          </a:bodyPr>
          <a:lstStyle>
            <a:lvl1pPr>
              <a:defRPr sz="7000">
                <a:solidFill>
                  <a:schemeClr val="bg1"/>
                </a:solidFill>
              </a:defRPr>
            </a:lvl1pPr>
          </a:lstStyle>
          <a:p>
            <a:r>
              <a:rPr lang="en-US" dirty="0"/>
              <a:t>Heading</a:t>
            </a:r>
            <a:endParaRPr lang="en-GB" dirty="0"/>
          </a:p>
        </p:txBody>
      </p:sp>
      <p:sp>
        <p:nvSpPr>
          <p:cNvPr id="3" name="Date Placeholder 2">
            <a:extLst>
              <a:ext uri="{FF2B5EF4-FFF2-40B4-BE49-F238E27FC236}">
                <a16:creationId xmlns:a16="http://schemas.microsoft.com/office/drawing/2014/main" id="{E7E3554A-F9BC-7926-1BB2-F3268B4AE85E}"/>
              </a:ext>
            </a:extLst>
          </p:cNvPr>
          <p:cNvSpPr>
            <a:spLocks noGrp="1"/>
          </p:cNvSpPr>
          <p:nvPr>
            <p:ph type="dt" sz="half" idx="10"/>
          </p:nvPr>
        </p:nvSpPr>
        <p:spPr/>
        <p:txBody>
          <a:bodyPr/>
          <a:lstStyle>
            <a:lvl1pPr>
              <a:defRPr>
                <a:solidFill>
                  <a:schemeClr val="bg1"/>
                </a:solidFill>
              </a:defRPr>
            </a:lvl1pPr>
          </a:lstStyle>
          <a:p>
            <a:fld id="{DB31513D-1980-4867-92CD-5FC1EAEB4949}" type="datetimeFigureOut">
              <a:rPr lang="en-GB" smtClean="0"/>
              <a:pPr/>
              <a:t>10/09/2024</a:t>
            </a:fld>
            <a:endParaRPr lang="en-GB"/>
          </a:p>
        </p:txBody>
      </p:sp>
      <p:sp>
        <p:nvSpPr>
          <p:cNvPr id="4" name="Footer Placeholder 3">
            <a:extLst>
              <a:ext uri="{FF2B5EF4-FFF2-40B4-BE49-F238E27FC236}">
                <a16:creationId xmlns:a16="http://schemas.microsoft.com/office/drawing/2014/main" id="{E8DDB94E-8638-2FF0-0510-786D07D2E48A}"/>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43BDBD79-6518-0768-6028-D710C8A13C98}"/>
              </a:ext>
            </a:extLst>
          </p:cNvPr>
          <p:cNvSpPr>
            <a:spLocks noGrp="1"/>
          </p:cNvSpPr>
          <p:nvPr>
            <p:ph type="sldNum" sz="quarter" idx="12"/>
          </p:nvPr>
        </p:nvSpPr>
        <p:spPr/>
        <p:txBody>
          <a:bodyPr/>
          <a:lstStyle>
            <a:lvl1pPr>
              <a:defRPr>
                <a:solidFill>
                  <a:schemeClr val="bg1"/>
                </a:solidFill>
              </a:defRPr>
            </a:lvl1pPr>
          </a:lstStyle>
          <a:p>
            <a:fld id="{6BC49554-3DEC-40E0-81A0-6D7F8C42B233}" type="slidenum">
              <a:rPr lang="en-GB" smtClean="0"/>
              <a:pPr/>
              <a:t>‹#›</a:t>
            </a:fld>
            <a:endParaRPr lang="en-GB"/>
          </a:p>
        </p:txBody>
      </p:sp>
    </p:spTree>
    <p:extLst>
      <p:ext uri="{BB962C8B-B14F-4D97-AF65-F5344CB8AC3E}">
        <p14:creationId xmlns:p14="http://schemas.microsoft.com/office/powerpoint/2010/main" val="337382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4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45992-1381-94AE-AEC0-746DBFE6EAF2}"/>
              </a:ext>
            </a:extLst>
          </p:cNvPr>
          <p:cNvSpPr>
            <a:spLocks noGrp="1"/>
          </p:cNvSpPr>
          <p:nvPr>
            <p:ph type="title"/>
          </p:nvPr>
        </p:nvSpPr>
        <p:spPr>
          <a:xfrm>
            <a:off x="628650" y="670721"/>
            <a:ext cx="7886700" cy="597295"/>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3C95D48-EDEF-FBD6-8695-9F41A6D2D44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96F9338D-ABE6-8895-1EF7-1D5220D0AC28}"/>
              </a:ext>
            </a:extLst>
          </p:cNvPr>
          <p:cNvSpPr>
            <a:spLocks noGrp="1"/>
          </p:cNvSpPr>
          <p:nvPr>
            <p:ph type="ftr" sz="quarter" idx="3"/>
          </p:nvPr>
        </p:nvSpPr>
        <p:spPr>
          <a:xfrm>
            <a:off x="697729" y="154443"/>
            <a:ext cx="5617594" cy="17262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597A61-78B7-5409-191F-CD529391EC4D}"/>
              </a:ext>
            </a:extLst>
          </p:cNvPr>
          <p:cNvSpPr>
            <a:spLocks noGrp="1"/>
          </p:cNvSpPr>
          <p:nvPr>
            <p:ph type="sldNum" sz="quarter" idx="4"/>
          </p:nvPr>
        </p:nvSpPr>
        <p:spPr>
          <a:xfrm>
            <a:off x="199015" y="106354"/>
            <a:ext cx="156896" cy="146194"/>
          </a:xfrm>
          <a:prstGeom prst="rect">
            <a:avLst/>
          </a:prstGeom>
        </p:spPr>
        <p:txBody>
          <a:bodyPr vert="horz" lIns="91440" tIns="45720" rIns="91440" bIns="45720" rtlCol="0" anchor="ctr"/>
          <a:lstStyle>
            <a:lvl1pPr algn="r">
              <a:defRPr sz="900">
                <a:solidFill>
                  <a:schemeClr val="tx1">
                    <a:tint val="75000"/>
                  </a:schemeClr>
                </a:solidFill>
              </a:defRPr>
            </a:lvl1pPr>
          </a:lstStyle>
          <a:p>
            <a:fld id="{6BC49554-3DEC-40E0-81A0-6D7F8C42B233}" type="slidenum">
              <a:rPr lang="en-GB" smtClean="0"/>
              <a:t>‹#›</a:t>
            </a:fld>
            <a:endParaRPr lang="en-GB"/>
          </a:p>
        </p:txBody>
      </p:sp>
      <p:pic>
        <p:nvPicPr>
          <p:cNvPr id="8" name="Graphic 7" descr="Logotype Mälardalen University.">
            <a:extLst>
              <a:ext uri="{FF2B5EF4-FFF2-40B4-BE49-F238E27FC236}">
                <a16:creationId xmlns:a16="http://schemas.microsoft.com/office/drawing/2014/main" id="{612AF032-0714-0835-EB89-3454A17F501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485321" y="241882"/>
            <a:ext cx="374048" cy="240774"/>
          </a:xfrm>
          <a:prstGeom prst="rect">
            <a:avLst/>
          </a:prstGeom>
        </p:spPr>
      </p:pic>
      <p:sp>
        <p:nvSpPr>
          <p:cNvPr id="10" name="Linje">
            <a:extLst>
              <a:ext uri="{FF2B5EF4-FFF2-40B4-BE49-F238E27FC236}">
                <a16:creationId xmlns:a16="http://schemas.microsoft.com/office/drawing/2014/main" id="{CB0DCB12-14AB-7F86-0699-333A1FB86CC9}"/>
              </a:ext>
              <a:ext uri="{C183D7F6-B498-43B3-948B-1728B52AA6E4}">
                <adec:decorative xmlns:adec="http://schemas.microsoft.com/office/drawing/2017/decorative" val="1"/>
              </a:ext>
            </a:extLst>
          </p:cNvPr>
          <p:cNvSpPr/>
          <p:nvPr userDrawn="1"/>
        </p:nvSpPr>
        <p:spPr>
          <a:xfrm>
            <a:off x="265351" y="540903"/>
            <a:ext cx="8613299" cy="0"/>
          </a:xfrm>
          <a:prstGeom prst="line">
            <a:avLst/>
          </a:prstGeom>
          <a:ln w="12700">
            <a:solidFill>
              <a:srgbClr val="13342D"/>
            </a:solidFill>
            <a:miter lim="400000"/>
          </a:ln>
        </p:spPr>
        <p:txBody>
          <a:bodyPr lIns="19050" tIns="19050" rIns="19050" bIns="19050" anchor="ctr"/>
          <a:lstStyle/>
          <a:p>
            <a:endParaRPr sz="1266" dirty="0"/>
          </a:p>
        </p:txBody>
      </p:sp>
      <p:sp>
        <p:nvSpPr>
          <p:cNvPr id="4" name="Date Placeholder 3">
            <a:extLst>
              <a:ext uri="{FF2B5EF4-FFF2-40B4-BE49-F238E27FC236}">
                <a16:creationId xmlns:a16="http://schemas.microsoft.com/office/drawing/2014/main" id="{3F746D64-BA7E-E4F8-2D68-26F5682D4E6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31513D-1980-4867-92CD-5FC1EAEB4949}" type="datetimeFigureOut">
              <a:rPr lang="en-GB" smtClean="0"/>
              <a:t>10/09/2024</a:t>
            </a:fld>
            <a:endParaRPr lang="en-GB"/>
          </a:p>
        </p:txBody>
      </p:sp>
    </p:spTree>
    <p:extLst>
      <p:ext uri="{BB962C8B-B14F-4D97-AF65-F5344CB8AC3E}">
        <p14:creationId xmlns:p14="http://schemas.microsoft.com/office/powerpoint/2010/main" val="7602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55" r:id="rId15"/>
    <p:sldLayoutId id="2147483672" r:id="rId16"/>
    <p:sldLayoutId id="2147483673" r:id="rId17"/>
    <p:sldLayoutId id="2147483654" r:id="rId18"/>
    <p:sldLayoutId id="2147483671" r:id="rId19"/>
    <p:sldLayoutId id="2147483674" r:id="rId20"/>
  </p:sldLayoutIdLst>
  <p:txStyles>
    <p:title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362D"/>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00362D"/>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600" b="0" i="1" kern="1200" dirty="0" smtClean="0">
          <a:solidFill>
            <a:srgbClr val="00362D"/>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600" kern="1200" dirty="0" smtClean="0">
          <a:solidFill>
            <a:srgbClr val="00362D"/>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GB" sz="1600" kern="1200" dirty="0">
          <a:solidFill>
            <a:srgbClr val="00362D"/>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EE21-45AC-1AB8-3F8E-810031AD6F71}"/>
              </a:ext>
            </a:extLst>
          </p:cNvPr>
          <p:cNvSpPr>
            <a:spLocks noGrp="1"/>
          </p:cNvSpPr>
          <p:nvPr>
            <p:ph type="ctrTitle"/>
          </p:nvPr>
        </p:nvSpPr>
        <p:spPr>
          <a:xfrm>
            <a:off x="287791" y="1229777"/>
            <a:ext cx="5317555" cy="2258141"/>
          </a:xfrm>
        </p:spPr>
        <p:txBody>
          <a:bodyPr>
            <a:normAutofit fontScale="90000"/>
          </a:bodyPr>
          <a:lstStyle/>
          <a:p>
            <a:r>
              <a:rPr lang="sv-SE" dirty="0" err="1"/>
              <a:t>Time</a:t>
            </a:r>
            <a:r>
              <a:rPr lang="sv-SE" dirty="0"/>
              <a:t>-Sensitive </a:t>
            </a:r>
            <a:r>
              <a:rPr lang="sv-SE" dirty="0" err="1"/>
              <a:t>Networks</a:t>
            </a:r>
            <a:r>
              <a:rPr lang="sv-SE" dirty="0"/>
              <a:t> from </a:t>
            </a:r>
            <a:r>
              <a:rPr lang="sv-SE" dirty="0" err="1"/>
              <a:t>Academia</a:t>
            </a:r>
            <a:r>
              <a:rPr lang="sv-SE" dirty="0"/>
              <a:t> to Industry: trends and </a:t>
            </a:r>
            <a:r>
              <a:rPr lang="sv-SE" dirty="0" err="1"/>
              <a:t>challenges</a:t>
            </a:r>
            <a:r>
              <a:rPr lang="sv-SE" dirty="0"/>
              <a:t> </a:t>
            </a:r>
            <a:r>
              <a:rPr lang="sv-SE" dirty="0" err="1"/>
              <a:t>beyond</a:t>
            </a:r>
            <a:r>
              <a:rPr lang="sv-SE" dirty="0"/>
              <a:t> the hype</a:t>
            </a:r>
            <a:endParaRPr lang="en-GB" dirty="0"/>
          </a:p>
        </p:txBody>
      </p:sp>
      <p:sp>
        <p:nvSpPr>
          <p:cNvPr id="3" name="Subtitle 2">
            <a:extLst>
              <a:ext uri="{FF2B5EF4-FFF2-40B4-BE49-F238E27FC236}">
                <a16:creationId xmlns:a16="http://schemas.microsoft.com/office/drawing/2014/main" id="{770DEC67-6A93-392D-1935-97CF58F18EEF}"/>
              </a:ext>
            </a:extLst>
          </p:cNvPr>
          <p:cNvSpPr>
            <a:spLocks noGrp="1"/>
          </p:cNvSpPr>
          <p:nvPr>
            <p:ph type="subTitle" idx="1"/>
          </p:nvPr>
        </p:nvSpPr>
        <p:spPr>
          <a:xfrm>
            <a:off x="226516" y="4331098"/>
            <a:ext cx="4642411" cy="225446"/>
          </a:xfrm>
        </p:spPr>
        <p:txBody>
          <a:bodyPr>
            <a:normAutofit fontScale="62500" lnSpcReduction="20000"/>
          </a:bodyPr>
          <a:lstStyle/>
          <a:p>
            <a:r>
              <a:rPr lang="en-GB" dirty="0"/>
              <a:t>Saad Mubeen and Mohammad Ashjaei</a:t>
            </a:r>
          </a:p>
        </p:txBody>
      </p:sp>
    </p:spTree>
    <p:extLst>
      <p:ext uri="{BB962C8B-B14F-4D97-AF65-F5344CB8AC3E}">
        <p14:creationId xmlns:p14="http://schemas.microsoft.com/office/powerpoint/2010/main" val="189994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Challenges</a:t>
            </a:r>
          </a:p>
        </p:txBody>
      </p:sp>
      <p:sp>
        <p:nvSpPr>
          <p:cNvPr id="2" name="Down Arrow 117">
            <a:extLst>
              <a:ext uri="{FF2B5EF4-FFF2-40B4-BE49-F238E27FC236}">
                <a16:creationId xmlns:a16="http://schemas.microsoft.com/office/drawing/2014/main" id="{1D834D4C-F931-DFE4-FF6F-D39EF51C68B4}"/>
              </a:ext>
            </a:extLst>
          </p:cNvPr>
          <p:cNvSpPr/>
          <p:nvPr/>
        </p:nvSpPr>
        <p:spPr>
          <a:xfrm rot="16200000">
            <a:off x="2530953" y="2385861"/>
            <a:ext cx="606394" cy="188403"/>
          </a:xfrm>
          <a:prstGeom prst="downArrow">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CBDA8B6-0FE7-D9D6-60B8-AEB4816F8498}"/>
              </a:ext>
            </a:extLst>
          </p:cNvPr>
          <p:cNvPicPr>
            <a:picLocks noChangeAspect="1"/>
          </p:cNvPicPr>
          <p:nvPr/>
        </p:nvPicPr>
        <p:blipFill rotWithShape="1">
          <a:blip r:embed="rId3"/>
          <a:srcRect r="9417"/>
          <a:stretch/>
        </p:blipFill>
        <p:spPr>
          <a:xfrm>
            <a:off x="8398385" y="2026787"/>
            <a:ext cx="702685" cy="788508"/>
          </a:xfrm>
          <a:prstGeom prst="rect">
            <a:avLst/>
          </a:prstGeom>
        </p:spPr>
      </p:pic>
      <p:sp>
        <p:nvSpPr>
          <p:cNvPr id="5" name="Rectangle 4">
            <a:extLst>
              <a:ext uri="{FF2B5EF4-FFF2-40B4-BE49-F238E27FC236}">
                <a16:creationId xmlns:a16="http://schemas.microsoft.com/office/drawing/2014/main" id="{14B9EBD9-B3A3-7316-74FD-C40E5555390B}"/>
              </a:ext>
            </a:extLst>
          </p:cNvPr>
          <p:cNvSpPr/>
          <p:nvPr/>
        </p:nvSpPr>
        <p:spPr>
          <a:xfrm>
            <a:off x="8219531" y="2791500"/>
            <a:ext cx="1071213" cy="523220"/>
          </a:xfrm>
          <a:prstGeom prst="rect">
            <a:avLst/>
          </a:prstGeom>
        </p:spPr>
        <p:txBody>
          <a:bodyPr wrap="square">
            <a:spAutoFit/>
          </a:bodyPr>
          <a:lstStyle/>
          <a:p>
            <a:pPr algn="ctr"/>
            <a:r>
              <a:rPr lang="sv-SE" sz="1400" dirty="0">
                <a:solidFill>
                  <a:prstClr val="black"/>
                </a:solidFill>
                <a:latin typeface="Calibri" panose="020F0502020204030204"/>
              </a:rPr>
              <a:t>Analysis</a:t>
            </a:r>
          </a:p>
          <a:p>
            <a:pPr algn="ctr"/>
            <a:r>
              <a:rPr lang="sv-SE" sz="1400" dirty="0">
                <a:solidFill>
                  <a:prstClr val="black"/>
                </a:solidFill>
                <a:latin typeface="Calibri" panose="020F0502020204030204"/>
              </a:rPr>
              <a:t>Results</a:t>
            </a:r>
          </a:p>
        </p:txBody>
      </p:sp>
      <p:pic>
        <p:nvPicPr>
          <p:cNvPr id="8" name="Picture 7">
            <a:extLst>
              <a:ext uri="{FF2B5EF4-FFF2-40B4-BE49-F238E27FC236}">
                <a16:creationId xmlns:a16="http://schemas.microsoft.com/office/drawing/2014/main" id="{037E3657-F592-55CD-5B07-4F8FEF23346B}"/>
              </a:ext>
            </a:extLst>
          </p:cNvPr>
          <p:cNvPicPr>
            <a:picLocks noChangeAspect="1"/>
          </p:cNvPicPr>
          <p:nvPr/>
        </p:nvPicPr>
        <p:blipFill>
          <a:blip r:embed="rId4"/>
          <a:stretch>
            <a:fillRect/>
          </a:stretch>
        </p:blipFill>
        <p:spPr>
          <a:xfrm>
            <a:off x="35496" y="1484784"/>
            <a:ext cx="2749744" cy="2029779"/>
          </a:xfrm>
          <a:prstGeom prst="rect">
            <a:avLst/>
          </a:prstGeom>
        </p:spPr>
      </p:pic>
      <p:pic>
        <p:nvPicPr>
          <p:cNvPr id="9" name="Picture 8">
            <a:extLst>
              <a:ext uri="{FF2B5EF4-FFF2-40B4-BE49-F238E27FC236}">
                <a16:creationId xmlns:a16="http://schemas.microsoft.com/office/drawing/2014/main" id="{35CA3658-98AC-5936-F769-1421E94A931A}"/>
              </a:ext>
            </a:extLst>
          </p:cNvPr>
          <p:cNvPicPr>
            <a:picLocks noChangeAspect="1"/>
          </p:cNvPicPr>
          <p:nvPr/>
        </p:nvPicPr>
        <p:blipFill>
          <a:blip r:embed="rId5"/>
          <a:stretch>
            <a:fillRect/>
          </a:stretch>
        </p:blipFill>
        <p:spPr>
          <a:xfrm>
            <a:off x="5978369" y="1536502"/>
            <a:ext cx="2241197" cy="1978061"/>
          </a:xfrm>
          <a:prstGeom prst="rect">
            <a:avLst/>
          </a:prstGeom>
        </p:spPr>
      </p:pic>
      <p:sp>
        <p:nvSpPr>
          <p:cNvPr id="10" name="Freeform 275">
            <a:extLst>
              <a:ext uri="{FF2B5EF4-FFF2-40B4-BE49-F238E27FC236}">
                <a16:creationId xmlns:a16="http://schemas.microsoft.com/office/drawing/2014/main" id="{0FE69675-A9DA-891A-023B-702602548E40}"/>
              </a:ext>
            </a:extLst>
          </p:cNvPr>
          <p:cNvSpPr/>
          <p:nvPr/>
        </p:nvSpPr>
        <p:spPr>
          <a:xfrm flipH="1">
            <a:off x="4942966" y="1799132"/>
            <a:ext cx="751426" cy="1752675"/>
          </a:xfrm>
          <a:custGeom>
            <a:avLst/>
            <a:gdLst>
              <a:gd name="connsiteX0" fmla="*/ 455020 w 744100"/>
              <a:gd name="connsiteY0" fmla="*/ 288032 h 1946312"/>
              <a:gd name="connsiteX1" fmla="*/ 256998 w 744100"/>
              <a:gd name="connsiteY1" fmla="*/ 486054 h 1946312"/>
              <a:gd name="connsiteX2" fmla="*/ 455020 w 744100"/>
              <a:gd name="connsiteY2" fmla="*/ 684076 h 1946312"/>
              <a:gd name="connsiteX3" fmla="*/ 595043 w 744100"/>
              <a:gd name="connsiteY3" fmla="*/ 626077 h 1946312"/>
              <a:gd name="connsiteX4" fmla="*/ 616625 w 744100"/>
              <a:gd name="connsiteY4" fmla="*/ 594066 h 1946312"/>
              <a:gd name="connsiteX5" fmla="*/ 743052 w 744100"/>
              <a:gd name="connsiteY5" fmla="*/ 594066 h 1946312"/>
              <a:gd name="connsiteX6" fmla="*/ 743052 w 744100"/>
              <a:gd name="connsiteY6" fmla="*/ 378042 h 1946312"/>
              <a:gd name="connsiteX7" fmla="*/ 616625 w 744100"/>
              <a:gd name="connsiteY7" fmla="*/ 378042 h 1946312"/>
              <a:gd name="connsiteX8" fmla="*/ 595043 w 744100"/>
              <a:gd name="connsiteY8" fmla="*/ 346031 h 1946312"/>
              <a:gd name="connsiteX9" fmla="*/ 455020 w 744100"/>
              <a:gd name="connsiteY9" fmla="*/ 288032 h 1946312"/>
              <a:gd name="connsiteX10" fmla="*/ 0 w 744100"/>
              <a:gd name="connsiteY10" fmla="*/ 0 h 1946312"/>
              <a:gd name="connsiteX11" fmla="*/ 744100 w 744100"/>
              <a:gd name="connsiteY11" fmla="*/ 0 h 1946312"/>
              <a:gd name="connsiteX12" fmla="*/ 744100 w 744100"/>
              <a:gd name="connsiteY12" fmla="*/ 1351198 h 1946312"/>
              <a:gd name="connsiteX13" fmla="*/ 620076 w 744100"/>
              <a:gd name="connsiteY13" fmla="*/ 1351198 h 1946312"/>
              <a:gd name="connsiteX14" fmla="*/ 598494 w 744100"/>
              <a:gd name="connsiteY14" fmla="*/ 1319187 h 1946312"/>
              <a:gd name="connsiteX15" fmla="*/ 458471 w 744100"/>
              <a:gd name="connsiteY15" fmla="*/ 1261188 h 1946312"/>
              <a:gd name="connsiteX16" fmla="*/ 260449 w 744100"/>
              <a:gd name="connsiteY16" fmla="*/ 1459210 h 1946312"/>
              <a:gd name="connsiteX17" fmla="*/ 458471 w 744100"/>
              <a:gd name="connsiteY17" fmla="*/ 1657232 h 1946312"/>
              <a:gd name="connsiteX18" fmla="*/ 598494 w 744100"/>
              <a:gd name="connsiteY18" fmla="*/ 1599233 h 1946312"/>
              <a:gd name="connsiteX19" fmla="*/ 620076 w 744100"/>
              <a:gd name="connsiteY19" fmla="*/ 1567222 h 1946312"/>
              <a:gd name="connsiteX20" fmla="*/ 744100 w 744100"/>
              <a:gd name="connsiteY20" fmla="*/ 1567222 h 1946312"/>
              <a:gd name="connsiteX21" fmla="*/ 744100 w 744100"/>
              <a:gd name="connsiteY21" fmla="*/ 1946312 h 1946312"/>
              <a:gd name="connsiteX22" fmla="*/ 0 w 744100"/>
              <a:gd name="connsiteY22" fmla="*/ 1946312 h 19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4100" h="1946312">
                <a:moveTo>
                  <a:pt x="455020" y="288032"/>
                </a:moveTo>
                <a:cubicBezTo>
                  <a:pt x="345655" y="288032"/>
                  <a:pt x="256998" y="376689"/>
                  <a:pt x="256998" y="486054"/>
                </a:cubicBezTo>
                <a:cubicBezTo>
                  <a:pt x="256998" y="595419"/>
                  <a:pt x="345655" y="684076"/>
                  <a:pt x="455020" y="684076"/>
                </a:cubicBezTo>
                <a:cubicBezTo>
                  <a:pt x="509703" y="684076"/>
                  <a:pt x="559208" y="661912"/>
                  <a:pt x="595043" y="626077"/>
                </a:cubicBezTo>
                <a:lnTo>
                  <a:pt x="616625" y="594066"/>
                </a:lnTo>
                <a:lnTo>
                  <a:pt x="743052" y="594066"/>
                </a:lnTo>
                <a:lnTo>
                  <a:pt x="743052" y="378042"/>
                </a:lnTo>
                <a:lnTo>
                  <a:pt x="616625" y="378042"/>
                </a:lnTo>
                <a:lnTo>
                  <a:pt x="595043" y="346031"/>
                </a:lnTo>
                <a:cubicBezTo>
                  <a:pt x="559208" y="310197"/>
                  <a:pt x="509703" y="288032"/>
                  <a:pt x="455020" y="288032"/>
                </a:cubicBezTo>
                <a:close/>
                <a:moveTo>
                  <a:pt x="0" y="0"/>
                </a:moveTo>
                <a:lnTo>
                  <a:pt x="744100" y="0"/>
                </a:lnTo>
                <a:lnTo>
                  <a:pt x="744100" y="1351198"/>
                </a:lnTo>
                <a:lnTo>
                  <a:pt x="620076" y="1351198"/>
                </a:lnTo>
                <a:lnTo>
                  <a:pt x="598494" y="1319187"/>
                </a:lnTo>
                <a:cubicBezTo>
                  <a:pt x="562659" y="1283352"/>
                  <a:pt x="513154" y="1261188"/>
                  <a:pt x="458471" y="1261188"/>
                </a:cubicBezTo>
                <a:cubicBezTo>
                  <a:pt x="349106" y="1261188"/>
                  <a:pt x="260449" y="1349845"/>
                  <a:pt x="260449" y="1459210"/>
                </a:cubicBezTo>
                <a:cubicBezTo>
                  <a:pt x="260449" y="1568575"/>
                  <a:pt x="349106" y="1657232"/>
                  <a:pt x="458471" y="1657232"/>
                </a:cubicBezTo>
                <a:cubicBezTo>
                  <a:pt x="513154" y="1657232"/>
                  <a:pt x="562659" y="1635067"/>
                  <a:pt x="598494" y="1599233"/>
                </a:cubicBezTo>
                <a:lnTo>
                  <a:pt x="620076" y="1567222"/>
                </a:lnTo>
                <a:lnTo>
                  <a:pt x="744100" y="1567222"/>
                </a:lnTo>
                <a:lnTo>
                  <a:pt x="744100" y="1946312"/>
                </a:lnTo>
                <a:lnTo>
                  <a:pt x="0" y="1946312"/>
                </a:lnTo>
                <a:close/>
              </a:path>
            </a:pathLst>
          </a:custGeom>
          <a:solidFill>
            <a:srgbClr val="C0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reeform 276">
            <a:extLst>
              <a:ext uri="{FF2B5EF4-FFF2-40B4-BE49-F238E27FC236}">
                <a16:creationId xmlns:a16="http://schemas.microsoft.com/office/drawing/2014/main" id="{59557C72-2943-4976-5575-BBE84BF6A240}"/>
              </a:ext>
            </a:extLst>
          </p:cNvPr>
          <p:cNvSpPr/>
          <p:nvPr/>
        </p:nvSpPr>
        <p:spPr>
          <a:xfrm>
            <a:off x="3234705" y="1800993"/>
            <a:ext cx="2201247" cy="1313091"/>
          </a:xfrm>
          <a:custGeom>
            <a:avLst/>
            <a:gdLst>
              <a:gd name="connsiteX0" fmla="*/ 474929 w 2179786"/>
              <a:gd name="connsiteY0" fmla="*/ 0 h 1458162"/>
              <a:gd name="connsiteX1" fmla="*/ 1699065 w 2179786"/>
              <a:gd name="connsiteY1" fmla="*/ 0 h 1458162"/>
              <a:gd name="connsiteX2" fmla="*/ 1699065 w 2179786"/>
              <a:gd name="connsiteY2" fmla="*/ 378042 h 1458162"/>
              <a:gd name="connsiteX3" fmla="*/ 1820159 w 2179786"/>
              <a:gd name="connsiteY3" fmla="*/ 378042 h 1458162"/>
              <a:gd name="connsiteX4" fmla="*/ 1841741 w 2179786"/>
              <a:gd name="connsiteY4" fmla="*/ 346031 h 1458162"/>
              <a:gd name="connsiteX5" fmla="*/ 1981764 w 2179786"/>
              <a:gd name="connsiteY5" fmla="*/ 288032 h 1458162"/>
              <a:gd name="connsiteX6" fmla="*/ 2179786 w 2179786"/>
              <a:gd name="connsiteY6" fmla="*/ 486054 h 1458162"/>
              <a:gd name="connsiteX7" fmla="*/ 1981764 w 2179786"/>
              <a:gd name="connsiteY7" fmla="*/ 684076 h 1458162"/>
              <a:gd name="connsiteX8" fmla="*/ 1841741 w 2179786"/>
              <a:gd name="connsiteY8" fmla="*/ 626077 h 1458162"/>
              <a:gd name="connsiteX9" fmla="*/ 1820159 w 2179786"/>
              <a:gd name="connsiteY9" fmla="*/ 594066 h 1458162"/>
              <a:gd name="connsiteX10" fmla="*/ 1699065 w 2179786"/>
              <a:gd name="connsiteY10" fmla="*/ 594066 h 1458162"/>
              <a:gd name="connsiteX11" fmla="*/ 1699065 w 2179786"/>
              <a:gd name="connsiteY11" fmla="*/ 972108 h 1458162"/>
              <a:gd name="connsiteX12" fmla="*/ 1195009 w 2179786"/>
              <a:gd name="connsiteY12" fmla="*/ 972108 h 1458162"/>
              <a:gd name="connsiteX13" fmla="*/ 1195009 w 2179786"/>
              <a:gd name="connsiteY13" fmla="*/ 1098535 h 1458162"/>
              <a:gd name="connsiteX14" fmla="*/ 1227020 w 2179786"/>
              <a:gd name="connsiteY14" fmla="*/ 1120117 h 1458162"/>
              <a:gd name="connsiteX15" fmla="*/ 1285019 w 2179786"/>
              <a:gd name="connsiteY15" fmla="*/ 1260140 h 1458162"/>
              <a:gd name="connsiteX16" fmla="*/ 1086997 w 2179786"/>
              <a:gd name="connsiteY16" fmla="*/ 1458162 h 1458162"/>
              <a:gd name="connsiteX17" fmla="*/ 888975 w 2179786"/>
              <a:gd name="connsiteY17" fmla="*/ 1260140 h 1458162"/>
              <a:gd name="connsiteX18" fmla="*/ 946974 w 2179786"/>
              <a:gd name="connsiteY18" fmla="*/ 1120117 h 1458162"/>
              <a:gd name="connsiteX19" fmla="*/ 978985 w 2179786"/>
              <a:gd name="connsiteY19" fmla="*/ 1098535 h 1458162"/>
              <a:gd name="connsiteX20" fmla="*/ 978985 w 2179786"/>
              <a:gd name="connsiteY20" fmla="*/ 972108 h 1458162"/>
              <a:gd name="connsiteX21" fmla="*/ 474929 w 2179786"/>
              <a:gd name="connsiteY21" fmla="*/ 972108 h 1458162"/>
              <a:gd name="connsiteX22" fmla="*/ 474929 w 2179786"/>
              <a:gd name="connsiteY22" fmla="*/ 594067 h 1458162"/>
              <a:gd name="connsiteX23" fmla="*/ 359627 w 2179786"/>
              <a:gd name="connsiteY23" fmla="*/ 594067 h 1458162"/>
              <a:gd name="connsiteX24" fmla="*/ 338045 w 2179786"/>
              <a:gd name="connsiteY24" fmla="*/ 626078 h 1458162"/>
              <a:gd name="connsiteX25" fmla="*/ 198022 w 2179786"/>
              <a:gd name="connsiteY25" fmla="*/ 684077 h 1458162"/>
              <a:gd name="connsiteX26" fmla="*/ 0 w 2179786"/>
              <a:gd name="connsiteY26" fmla="*/ 486055 h 1458162"/>
              <a:gd name="connsiteX27" fmla="*/ 198022 w 2179786"/>
              <a:gd name="connsiteY27" fmla="*/ 288033 h 1458162"/>
              <a:gd name="connsiteX28" fmla="*/ 338045 w 2179786"/>
              <a:gd name="connsiteY28" fmla="*/ 346032 h 1458162"/>
              <a:gd name="connsiteX29" fmla="*/ 359627 w 2179786"/>
              <a:gd name="connsiteY29" fmla="*/ 378043 h 1458162"/>
              <a:gd name="connsiteX30" fmla="*/ 474929 w 2179786"/>
              <a:gd name="connsiteY30" fmla="*/ 378043 h 145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79786" h="1458162">
                <a:moveTo>
                  <a:pt x="474929" y="0"/>
                </a:moveTo>
                <a:lnTo>
                  <a:pt x="1699065" y="0"/>
                </a:lnTo>
                <a:lnTo>
                  <a:pt x="1699065" y="378042"/>
                </a:lnTo>
                <a:lnTo>
                  <a:pt x="1820159" y="378042"/>
                </a:lnTo>
                <a:lnTo>
                  <a:pt x="1841741" y="346031"/>
                </a:lnTo>
                <a:cubicBezTo>
                  <a:pt x="1877576" y="310197"/>
                  <a:pt x="1927081" y="288032"/>
                  <a:pt x="1981764" y="288032"/>
                </a:cubicBezTo>
                <a:cubicBezTo>
                  <a:pt x="2091129" y="288032"/>
                  <a:pt x="2179786" y="376689"/>
                  <a:pt x="2179786" y="486054"/>
                </a:cubicBezTo>
                <a:cubicBezTo>
                  <a:pt x="2179786" y="595419"/>
                  <a:pt x="2091129" y="684076"/>
                  <a:pt x="1981764" y="684076"/>
                </a:cubicBezTo>
                <a:cubicBezTo>
                  <a:pt x="1927081" y="684076"/>
                  <a:pt x="1877576" y="661912"/>
                  <a:pt x="1841741" y="626077"/>
                </a:cubicBezTo>
                <a:lnTo>
                  <a:pt x="1820159" y="594066"/>
                </a:lnTo>
                <a:lnTo>
                  <a:pt x="1699065" y="594066"/>
                </a:lnTo>
                <a:lnTo>
                  <a:pt x="1699065" y="972108"/>
                </a:lnTo>
                <a:lnTo>
                  <a:pt x="1195009" y="972108"/>
                </a:lnTo>
                <a:lnTo>
                  <a:pt x="1195009" y="1098535"/>
                </a:lnTo>
                <a:lnTo>
                  <a:pt x="1227020" y="1120117"/>
                </a:lnTo>
                <a:cubicBezTo>
                  <a:pt x="1262855" y="1155952"/>
                  <a:pt x="1285019" y="1205457"/>
                  <a:pt x="1285019" y="1260140"/>
                </a:cubicBezTo>
                <a:cubicBezTo>
                  <a:pt x="1285019" y="1369505"/>
                  <a:pt x="1196362" y="1458162"/>
                  <a:pt x="1086997" y="1458162"/>
                </a:cubicBezTo>
                <a:cubicBezTo>
                  <a:pt x="977632" y="1458162"/>
                  <a:pt x="888975" y="1369505"/>
                  <a:pt x="888975" y="1260140"/>
                </a:cubicBezTo>
                <a:cubicBezTo>
                  <a:pt x="888975" y="1205457"/>
                  <a:pt x="911140" y="1155952"/>
                  <a:pt x="946974" y="1120117"/>
                </a:cubicBezTo>
                <a:lnTo>
                  <a:pt x="978985" y="1098535"/>
                </a:lnTo>
                <a:lnTo>
                  <a:pt x="978985" y="972108"/>
                </a:lnTo>
                <a:lnTo>
                  <a:pt x="474929" y="972108"/>
                </a:lnTo>
                <a:lnTo>
                  <a:pt x="474929" y="594067"/>
                </a:lnTo>
                <a:lnTo>
                  <a:pt x="359627" y="594067"/>
                </a:lnTo>
                <a:lnTo>
                  <a:pt x="338045" y="626078"/>
                </a:lnTo>
                <a:cubicBezTo>
                  <a:pt x="302210" y="661912"/>
                  <a:pt x="252705" y="684077"/>
                  <a:pt x="198022" y="684077"/>
                </a:cubicBezTo>
                <a:cubicBezTo>
                  <a:pt x="88657" y="684077"/>
                  <a:pt x="0" y="595420"/>
                  <a:pt x="0" y="486055"/>
                </a:cubicBezTo>
                <a:cubicBezTo>
                  <a:pt x="0" y="376690"/>
                  <a:pt x="88657" y="288033"/>
                  <a:pt x="198022" y="288033"/>
                </a:cubicBezTo>
                <a:cubicBezTo>
                  <a:pt x="252705" y="288033"/>
                  <a:pt x="302210" y="310197"/>
                  <a:pt x="338045" y="346032"/>
                </a:cubicBezTo>
                <a:lnTo>
                  <a:pt x="359627" y="378043"/>
                </a:lnTo>
                <a:lnTo>
                  <a:pt x="474929" y="378043"/>
                </a:lnTo>
                <a:close/>
              </a:path>
            </a:pathLst>
          </a:cu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Freeform 277">
            <a:extLst>
              <a:ext uri="{FF2B5EF4-FFF2-40B4-BE49-F238E27FC236}">
                <a16:creationId xmlns:a16="http://schemas.microsoft.com/office/drawing/2014/main" id="{0F75FA1F-2B8E-073E-AE3F-C578064106CD}"/>
              </a:ext>
            </a:extLst>
          </p:cNvPr>
          <p:cNvSpPr/>
          <p:nvPr/>
        </p:nvSpPr>
        <p:spPr>
          <a:xfrm>
            <a:off x="3234706" y="2677331"/>
            <a:ext cx="2201247" cy="875394"/>
          </a:xfrm>
          <a:custGeom>
            <a:avLst/>
            <a:gdLst>
              <a:gd name="connsiteX0" fmla="*/ 474929 w 2179786"/>
              <a:gd name="connsiteY0" fmla="*/ 0 h 972108"/>
              <a:gd name="connsiteX1" fmla="*/ 978986 w 2179786"/>
              <a:gd name="connsiteY1" fmla="*/ 0 h 972108"/>
              <a:gd name="connsiteX2" fmla="*/ 978986 w 2179786"/>
              <a:gd name="connsiteY2" fmla="*/ 126427 h 972108"/>
              <a:gd name="connsiteX3" fmla="*/ 946975 w 2179786"/>
              <a:gd name="connsiteY3" fmla="*/ 148009 h 972108"/>
              <a:gd name="connsiteX4" fmla="*/ 888976 w 2179786"/>
              <a:gd name="connsiteY4" fmla="*/ 288032 h 972108"/>
              <a:gd name="connsiteX5" fmla="*/ 1086998 w 2179786"/>
              <a:gd name="connsiteY5" fmla="*/ 486054 h 972108"/>
              <a:gd name="connsiteX6" fmla="*/ 1285020 w 2179786"/>
              <a:gd name="connsiteY6" fmla="*/ 288032 h 972108"/>
              <a:gd name="connsiteX7" fmla="*/ 1227021 w 2179786"/>
              <a:gd name="connsiteY7" fmla="*/ 148009 h 972108"/>
              <a:gd name="connsiteX8" fmla="*/ 1195010 w 2179786"/>
              <a:gd name="connsiteY8" fmla="*/ 126427 h 972108"/>
              <a:gd name="connsiteX9" fmla="*/ 1195010 w 2179786"/>
              <a:gd name="connsiteY9" fmla="*/ 0 h 972108"/>
              <a:gd name="connsiteX10" fmla="*/ 1699065 w 2179786"/>
              <a:gd name="connsiteY10" fmla="*/ 0 h 972108"/>
              <a:gd name="connsiteX11" fmla="*/ 1699065 w 2179786"/>
              <a:gd name="connsiteY11" fmla="*/ 378042 h 972108"/>
              <a:gd name="connsiteX12" fmla="*/ 1820159 w 2179786"/>
              <a:gd name="connsiteY12" fmla="*/ 378042 h 972108"/>
              <a:gd name="connsiteX13" fmla="*/ 1841741 w 2179786"/>
              <a:gd name="connsiteY13" fmla="*/ 346031 h 972108"/>
              <a:gd name="connsiteX14" fmla="*/ 1981764 w 2179786"/>
              <a:gd name="connsiteY14" fmla="*/ 288032 h 972108"/>
              <a:gd name="connsiteX15" fmla="*/ 2179786 w 2179786"/>
              <a:gd name="connsiteY15" fmla="*/ 486054 h 972108"/>
              <a:gd name="connsiteX16" fmla="*/ 1981764 w 2179786"/>
              <a:gd name="connsiteY16" fmla="*/ 684076 h 972108"/>
              <a:gd name="connsiteX17" fmla="*/ 1841741 w 2179786"/>
              <a:gd name="connsiteY17" fmla="*/ 626077 h 972108"/>
              <a:gd name="connsiteX18" fmla="*/ 1820159 w 2179786"/>
              <a:gd name="connsiteY18" fmla="*/ 594066 h 972108"/>
              <a:gd name="connsiteX19" fmla="*/ 1699065 w 2179786"/>
              <a:gd name="connsiteY19" fmla="*/ 594066 h 972108"/>
              <a:gd name="connsiteX20" fmla="*/ 1699065 w 2179786"/>
              <a:gd name="connsiteY20" fmla="*/ 972108 h 972108"/>
              <a:gd name="connsiteX21" fmla="*/ 474929 w 2179786"/>
              <a:gd name="connsiteY21" fmla="*/ 972108 h 972108"/>
              <a:gd name="connsiteX22" fmla="*/ 474929 w 2179786"/>
              <a:gd name="connsiteY22" fmla="*/ 594067 h 972108"/>
              <a:gd name="connsiteX23" fmla="*/ 359627 w 2179786"/>
              <a:gd name="connsiteY23" fmla="*/ 594067 h 972108"/>
              <a:gd name="connsiteX24" fmla="*/ 338045 w 2179786"/>
              <a:gd name="connsiteY24" fmla="*/ 626078 h 972108"/>
              <a:gd name="connsiteX25" fmla="*/ 198022 w 2179786"/>
              <a:gd name="connsiteY25" fmla="*/ 684077 h 972108"/>
              <a:gd name="connsiteX26" fmla="*/ 0 w 2179786"/>
              <a:gd name="connsiteY26" fmla="*/ 486055 h 972108"/>
              <a:gd name="connsiteX27" fmla="*/ 198022 w 2179786"/>
              <a:gd name="connsiteY27" fmla="*/ 288033 h 972108"/>
              <a:gd name="connsiteX28" fmla="*/ 338045 w 2179786"/>
              <a:gd name="connsiteY28" fmla="*/ 346032 h 972108"/>
              <a:gd name="connsiteX29" fmla="*/ 359627 w 2179786"/>
              <a:gd name="connsiteY29" fmla="*/ 378043 h 972108"/>
              <a:gd name="connsiteX30" fmla="*/ 474929 w 2179786"/>
              <a:gd name="connsiteY30" fmla="*/ 378043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79786" h="972108">
                <a:moveTo>
                  <a:pt x="474929" y="0"/>
                </a:moveTo>
                <a:lnTo>
                  <a:pt x="978986" y="0"/>
                </a:lnTo>
                <a:lnTo>
                  <a:pt x="978986" y="126427"/>
                </a:lnTo>
                <a:lnTo>
                  <a:pt x="946975" y="148009"/>
                </a:lnTo>
                <a:cubicBezTo>
                  <a:pt x="911141" y="183844"/>
                  <a:pt x="888976" y="233349"/>
                  <a:pt x="888976" y="288032"/>
                </a:cubicBezTo>
                <a:cubicBezTo>
                  <a:pt x="888976" y="397397"/>
                  <a:pt x="977633" y="486054"/>
                  <a:pt x="1086998" y="486054"/>
                </a:cubicBezTo>
                <a:cubicBezTo>
                  <a:pt x="1196363" y="486054"/>
                  <a:pt x="1285020" y="397397"/>
                  <a:pt x="1285020" y="288032"/>
                </a:cubicBezTo>
                <a:cubicBezTo>
                  <a:pt x="1285020" y="233349"/>
                  <a:pt x="1262856" y="183844"/>
                  <a:pt x="1227021" y="148009"/>
                </a:cubicBezTo>
                <a:lnTo>
                  <a:pt x="1195010" y="126427"/>
                </a:lnTo>
                <a:lnTo>
                  <a:pt x="1195010" y="0"/>
                </a:lnTo>
                <a:lnTo>
                  <a:pt x="1699065" y="0"/>
                </a:lnTo>
                <a:lnTo>
                  <a:pt x="1699065" y="378042"/>
                </a:lnTo>
                <a:lnTo>
                  <a:pt x="1820159" y="378042"/>
                </a:lnTo>
                <a:lnTo>
                  <a:pt x="1841741" y="346031"/>
                </a:lnTo>
                <a:cubicBezTo>
                  <a:pt x="1877576" y="310197"/>
                  <a:pt x="1927081" y="288032"/>
                  <a:pt x="1981764" y="288032"/>
                </a:cubicBezTo>
                <a:cubicBezTo>
                  <a:pt x="2091129" y="288032"/>
                  <a:pt x="2179786" y="376689"/>
                  <a:pt x="2179786" y="486054"/>
                </a:cubicBezTo>
                <a:cubicBezTo>
                  <a:pt x="2179786" y="595419"/>
                  <a:pt x="2091129" y="684076"/>
                  <a:pt x="1981764" y="684076"/>
                </a:cubicBezTo>
                <a:cubicBezTo>
                  <a:pt x="1927081" y="684076"/>
                  <a:pt x="1877576" y="661912"/>
                  <a:pt x="1841741" y="626077"/>
                </a:cubicBezTo>
                <a:lnTo>
                  <a:pt x="1820159" y="594066"/>
                </a:lnTo>
                <a:lnTo>
                  <a:pt x="1699065" y="594066"/>
                </a:lnTo>
                <a:lnTo>
                  <a:pt x="1699065" y="972108"/>
                </a:lnTo>
                <a:lnTo>
                  <a:pt x="474929" y="972108"/>
                </a:lnTo>
                <a:lnTo>
                  <a:pt x="474929" y="594067"/>
                </a:lnTo>
                <a:lnTo>
                  <a:pt x="359627" y="594067"/>
                </a:lnTo>
                <a:lnTo>
                  <a:pt x="338045" y="626078"/>
                </a:lnTo>
                <a:cubicBezTo>
                  <a:pt x="302210" y="661912"/>
                  <a:pt x="252705" y="684077"/>
                  <a:pt x="198022" y="684077"/>
                </a:cubicBezTo>
                <a:cubicBezTo>
                  <a:pt x="88657" y="684077"/>
                  <a:pt x="0" y="595420"/>
                  <a:pt x="0" y="486055"/>
                </a:cubicBezTo>
                <a:cubicBezTo>
                  <a:pt x="0" y="376690"/>
                  <a:pt x="88657" y="288033"/>
                  <a:pt x="198022" y="288033"/>
                </a:cubicBezTo>
                <a:cubicBezTo>
                  <a:pt x="252705" y="288033"/>
                  <a:pt x="302210" y="310197"/>
                  <a:pt x="338045" y="346032"/>
                </a:cubicBezTo>
                <a:lnTo>
                  <a:pt x="359627" y="378043"/>
                </a:lnTo>
                <a:lnTo>
                  <a:pt x="474929" y="378043"/>
                </a:lnTo>
                <a:close/>
              </a:path>
            </a:pathLst>
          </a:cu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278">
            <a:extLst>
              <a:ext uri="{FF2B5EF4-FFF2-40B4-BE49-F238E27FC236}">
                <a16:creationId xmlns:a16="http://schemas.microsoft.com/office/drawing/2014/main" id="{71C5CA15-A319-A1E2-D97A-688739B4208A}"/>
              </a:ext>
            </a:extLst>
          </p:cNvPr>
          <p:cNvSpPr/>
          <p:nvPr/>
        </p:nvSpPr>
        <p:spPr>
          <a:xfrm>
            <a:off x="2976402" y="1800050"/>
            <a:ext cx="751426" cy="1752675"/>
          </a:xfrm>
          <a:custGeom>
            <a:avLst/>
            <a:gdLst>
              <a:gd name="connsiteX0" fmla="*/ 455020 w 744100"/>
              <a:gd name="connsiteY0" fmla="*/ 288032 h 1946312"/>
              <a:gd name="connsiteX1" fmla="*/ 256998 w 744100"/>
              <a:gd name="connsiteY1" fmla="*/ 486054 h 1946312"/>
              <a:gd name="connsiteX2" fmla="*/ 455020 w 744100"/>
              <a:gd name="connsiteY2" fmla="*/ 684076 h 1946312"/>
              <a:gd name="connsiteX3" fmla="*/ 595043 w 744100"/>
              <a:gd name="connsiteY3" fmla="*/ 626077 h 1946312"/>
              <a:gd name="connsiteX4" fmla="*/ 616625 w 744100"/>
              <a:gd name="connsiteY4" fmla="*/ 594066 h 1946312"/>
              <a:gd name="connsiteX5" fmla="*/ 743052 w 744100"/>
              <a:gd name="connsiteY5" fmla="*/ 594066 h 1946312"/>
              <a:gd name="connsiteX6" fmla="*/ 743052 w 744100"/>
              <a:gd name="connsiteY6" fmla="*/ 378042 h 1946312"/>
              <a:gd name="connsiteX7" fmla="*/ 616625 w 744100"/>
              <a:gd name="connsiteY7" fmla="*/ 378042 h 1946312"/>
              <a:gd name="connsiteX8" fmla="*/ 595043 w 744100"/>
              <a:gd name="connsiteY8" fmla="*/ 346031 h 1946312"/>
              <a:gd name="connsiteX9" fmla="*/ 455020 w 744100"/>
              <a:gd name="connsiteY9" fmla="*/ 288032 h 1946312"/>
              <a:gd name="connsiteX10" fmla="*/ 0 w 744100"/>
              <a:gd name="connsiteY10" fmla="*/ 0 h 1946312"/>
              <a:gd name="connsiteX11" fmla="*/ 744100 w 744100"/>
              <a:gd name="connsiteY11" fmla="*/ 0 h 1946312"/>
              <a:gd name="connsiteX12" fmla="*/ 744100 w 744100"/>
              <a:gd name="connsiteY12" fmla="*/ 1351198 h 1946312"/>
              <a:gd name="connsiteX13" fmla="*/ 620076 w 744100"/>
              <a:gd name="connsiteY13" fmla="*/ 1351198 h 1946312"/>
              <a:gd name="connsiteX14" fmla="*/ 598494 w 744100"/>
              <a:gd name="connsiteY14" fmla="*/ 1319187 h 1946312"/>
              <a:gd name="connsiteX15" fmla="*/ 458471 w 744100"/>
              <a:gd name="connsiteY15" fmla="*/ 1261188 h 1946312"/>
              <a:gd name="connsiteX16" fmla="*/ 260449 w 744100"/>
              <a:gd name="connsiteY16" fmla="*/ 1459210 h 1946312"/>
              <a:gd name="connsiteX17" fmla="*/ 458471 w 744100"/>
              <a:gd name="connsiteY17" fmla="*/ 1657232 h 1946312"/>
              <a:gd name="connsiteX18" fmla="*/ 598494 w 744100"/>
              <a:gd name="connsiteY18" fmla="*/ 1599233 h 1946312"/>
              <a:gd name="connsiteX19" fmla="*/ 620076 w 744100"/>
              <a:gd name="connsiteY19" fmla="*/ 1567222 h 1946312"/>
              <a:gd name="connsiteX20" fmla="*/ 744100 w 744100"/>
              <a:gd name="connsiteY20" fmla="*/ 1567222 h 1946312"/>
              <a:gd name="connsiteX21" fmla="*/ 744100 w 744100"/>
              <a:gd name="connsiteY21" fmla="*/ 1946312 h 1946312"/>
              <a:gd name="connsiteX22" fmla="*/ 0 w 744100"/>
              <a:gd name="connsiteY22" fmla="*/ 1946312 h 19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4100" h="1946312">
                <a:moveTo>
                  <a:pt x="455020" y="288032"/>
                </a:moveTo>
                <a:cubicBezTo>
                  <a:pt x="345655" y="288032"/>
                  <a:pt x="256998" y="376689"/>
                  <a:pt x="256998" y="486054"/>
                </a:cubicBezTo>
                <a:cubicBezTo>
                  <a:pt x="256998" y="595419"/>
                  <a:pt x="345655" y="684076"/>
                  <a:pt x="455020" y="684076"/>
                </a:cubicBezTo>
                <a:cubicBezTo>
                  <a:pt x="509703" y="684076"/>
                  <a:pt x="559208" y="661912"/>
                  <a:pt x="595043" y="626077"/>
                </a:cubicBezTo>
                <a:lnTo>
                  <a:pt x="616625" y="594066"/>
                </a:lnTo>
                <a:lnTo>
                  <a:pt x="743052" y="594066"/>
                </a:lnTo>
                <a:lnTo>
                  <a:pt x="743052" y="378042"/>
                </a:lnTo>
                <a:lnTo>
                  <a:pt x="616625" y="378042"/>
                </a:lnTo>
                <a:lnTo>
                  <a:pt x="595043" y="346031"/>
                </a:lnTo>
                <a:cubicBezTo>
                  <a:pt x="559208" y="310197"/>
                  <a:pt x="509703" y="288032"/>
                  <a:pt x="455020" y="288032"/>
                </a:cubicBezTo>
                <a:close/>
                <a:moveTo>
                  <a:pt x="0" y="0"/>
                </a:moveTo>
                <a:lnTo>
                  <a:pt x="744100" y="0"/>
                </a:lnTo>
                <a:lnTo>
                  <a:pt x="744100" y="1351198"/>
                </a:lnTo>
                <a:lnTo>
                  <a:pt x="620076" y="1351198"/>
                </a:lnTo>
                <a:lnTo>
                  <a:pt x="598494" y="1319187"/>
                </a:lnTo>
                <a:cubicBezTo>
                  <a:pt x="562659" y="1283352"/>
                  <a:pt x="513154" y="1261188"/>
                  <a:pt x="458471" y="1261188"/>
                </a:cubicBezTo>
                <a:cubicBezTo>
                  <a:pt x="349106" y="1261188"/>
                  <a:pt x="260449" y="1349845"/>
                  <a:pt x="260449" y="1459210"/>
                </a:cubicBezTo>
                <a:cubicBezTo>
                  <a:pt x="260449" y="1568575"/>
                  <a:pt x="349106" y="1657232"/>
                  <a:pt x="458471" y="1657232"/>
                </a:cubicBezTo>
                <a:cubicBezTo>
                  <a:pt x="513154" y="1657232"/>
                  <a:pt x="562659" y="1635067"/>
                  <a:pt x="598494" y="1599233"/>
                </a:cubicBezTo>
                <a:lnTo>
                  <a:pt x="620076" y="1567222"/>
                </a:lnTo>
                <a:lnTo>
                  <a:pt x="744100" y="1567222"/>
                </a:lnTo>
                <a:lnTo>
                  <a:pt x="744100" y="1946312"/>
                </a:lnTo>
                <a:lnTo>
                  <a:pt x="0" y="1946312"/>
                </a:lnTo>
                <a:close/>
              </a:path>
            </a:pathLst>
          </a:cu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9105D4F-8C1D-709D-B4EE-63FD84C7367B}"/>
              </a:ext>
            </a:extLst>
          </p:cNvPr>
          <p:cNvSpPr/>
          <p:nvPr/>
        </p:nvSpPr>
        <p:spPr>
          <a:xfrm>
            <a:off x="3703918" y="1885530"/>
            <a:ext cx="1215139"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Node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Timing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Model</a:t>
            </a:r>
            <a:endParaRPr kumimoji="0" lang="sv-SE" sz="1400" b="0" i="0" u="none" strike="noStrike" kern="0" cap="none" spc="0" normalizeH="0" baseline="0" noProof="0" dirty="0">
              <a:ln>
                <a:noFill/>
              </a:ln>
              <a:solidFill>
                <a:prstClr val="black"/>
              </a:solidFill>
              <a:effectLst/>
              <a:uLnTx/>
              <a:uFillTx/>
              <a:latin typeface="Calibri" panose="020F0502020204030204"/>
            </a:endParaRPr>
          </a:p>
        </p:txBody>
      </p:sp>
      <p:sp>
        <p:nvSpPr>
          <p:cNvPr id="15" name="Rectangle 14">
            <a:extLst>
              <a:ext uri="{FF2B5EF4-FFF2-40B4-BE49-F238E27FC236}">
                <a16:creationId xmlns:a16="http://schemas.microsoft.com/office/drawing/2014/main" id="{821CCF3E-1963-15F3-BF70-006BA5F84548}"/>
              </a:ext>
            </a:extLst>
          </p:cNvPr>
          <p:cNvSpPr/>
          <p:nvPr/>
        </p:nvSpPr>
        <p:spPr>
          <a:xfrm>
            <a:off x="3616179" y="3048135"/>
            <a:ext cx="14383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Timing Model</a:t>
            </a:r>
            <a:endParaRPr kumimoji="0" lang="sv-SE" sz="1400" b="0" i="0" u="none" strike="noStrike" kern="0" cap="none" spc="0" normalizeH="0" baseline="0" noProof="0" dirty="0">
              <a:ln>
                <a:noFill/>
              </a:ln>
              <a:solidFill>
                <a:prstClr val="black"/>
              </a:solidFill>
              <a:effectLst/>
              <a:uLnTx/>
              <a:uFillTx/>
              <a:latin typeface="Calibri" panose="020F0502020204030204"/>
            </a:endParaRPr>
          </a:p>
        </p:txBody>
      </p:sp>
      <p:sp>
        <p:nvSpPr>
          <p:cNvPr id="16" name="Rectangle 15">
            <a:extLst>
              <a:ext uri="{FF2B5EF4-FFF2-40B4-BE49-F238E27FC236}">
                <a16:creationId xmlns:a16="http://schemas.microsoft.com/office/drawing/2014/main" id="{D8F35680-BA93-BAAA-F234-C0FE063FD615}"/>
              </a:ext>
            </a:extLst>
          </p:cNvPr>
          <p:cNvSpPr/>
          <p:nvPr/>
        </p:nvSpPr>
        <p:spPr>
          <a:xfrm rot="16200000">
            <a:off x="2329421" y="2422120"/>
            <a:ext cx="1750814"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System Linking Model</a:t>
            </a:r>
          </a:p>
        </p:txBody>
      </p:sp>
      <p:sp>
        <p:nvSpPr>
          <p:cNvPr id="17" name="Rectangle 16">
            <a:extLst>
              <a:ext uri="{FF2B5EF4-FFF2-40B4-BE49-F238E27FC236}">
                <a16:creationId xmlns:a16="http://schemas.microsoft.com/office/drawing/2014/main" id="{731403E2-CBC8-998A-7B10-9C18123F1DB4}"/>
              </a:ext>
            </a:extLst>
          </p:cNvPr>
          <p:cNvSpPr/>
          <p:nvPr/>
        </p:nvSpPr>
        <p:spPr>
          <a:xfrm rot="16200000">
            <a:off x="4569667" y="2413438"/>
            <a:ext cx="1750814"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Timing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Requirements Model</a:t>
            </a:r>
          </a:p>
        </p:txBody>
      </p:sp>
      <p:sp>
        <p:nvSpPr>
          <p:cNvPr id="18" name="Rectangle 17">
            <a:extLst>
              <a:ext uri="{FF2B5EF4-FFF2-40B4-BE49-F238E27FC236}">
                <a16:creationId xmlns:a16="http://schemas.microsoft.com/office/drawing/2014/main" id="{3288E3B2-5C71-7C54-FF98-FA7E84497CC8}"/>
              </a:ext>
            </a:extLst>
          </p:cNvPr>
          <p:cNvSpPr/>
          <p:nvPr/>
        </p:nvSpPr>
        <p:spPr>
          <a:xfrm>
            <a:off x="2976402" y="1536503"/>
            <a:ext cx="2717990" cy="2013952"/>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13B6943-7D58-38B0-6765-F91F67357527}"/>
              </a:ext>
            </a:extLst>
          </p:cNvPr>
          <p:cNvSpPr/>
          <p:nvPr/>
        </p:nvSpPr>
        <p:spPr>
          <a:xfrm>
            <a:off x="2976402" y="1514200"/>
            <a:ext cx="271798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End-to-end Timing Model</a:t>
            </a:r>
            <a:endParaRPr kumimoji="0" lang="sv-SE" sz="1600" b="0" i="0" u="none" strike="noStrike" kern="0" cap="none" spc="0" normalizeH="0" baseline="0" noProof="0" dirty="0">
              <a:ln>
                <a:noFill/>
              </a:ln>
              <a:solidFill>
                <a:prstClr val="black"/>
              </a:solidFill>
              <a:effectLst/>
              <a:uLnTx/>
              <a:uFillTx/>
              <a:latin typeface="Calibri" panose="020F0502020204030204"/>
            </a:endParaRPr>
          </a:p>
        </p:txBody>
      </p:sp>
      <p:sp>
        <p:nvSpPr>
          <p:cNvPr id="20" name="Down Arrow 279">
            <a:extLst>
              <a:ext uri="{FF2B5EF4-FFF2-40B4-BE49-F238E27FC236}">
                <a16:creationId xmlns:a16="http://schemas.microsoft.com/office/drawing/2014/main" id="{59A5119F-B9A9-3E10-180F-AA5598767361}"/>
              </a:ext>
            </a:extLst>
          </p:cNvPr>
          <p:cNvSpPr/>
          <p:nvPr/>
        </p:nvSpPr>
        <p:spPr>
          <a:xfrm rot="16200000">
            <a:off x="5540178" y="2389185"/>
            <a:ext cx="606394" cy="188403"/>
          </a:xfrm>
          <a:prstGeom prst="downArrow">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Down Arrow 280">
            <a:extLst>
              <a:ext uri="{FF2B5EF4-FFF2-40B4-BE49-F238E27FC236}">
                <a16:creationId xmlns:a16="http://schemas.microsoft.com/office/drawing/2014/main" id="{B0FA8E39-10B1-E70A-AEF4-5B29EE9C5D32}"/>
              </a:ext>
            </a:extLst>
          </p:cNvPr>
          <p:cNvSpPr/>
          <p:nvPr/>
        </p:nvSpPr>
        <p:spPr>
          <a:xfrm rot="16200000">
            <a:off x="8055140" y="2385861"/>
            <a:ext cx="606394" cy="188403"/>
          </a:xfrm>
          <a:prstGeom prst="downArrow">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1234B95-8C83-DB0B-63E6-1DCB2D071266}"/>
              </a:ext>
            </a:extLst>
          </p:cNvPr>
          <p:cNvSpPr/>
          <p:nvPr/>
        </p:nvSpPr>
        <p:spPr>
          <a:xfrm>
            <a:off x="35496" y="1687398"/>
            <a:ext cx="1260690" cy="1360737"/>
          </a:xfrm>
          <a:prstGeom prst="rect">
            <a:avLst/>
          </a:prstGeom>
          <a:solidFill>
            <a:srgbClr val="FF996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D9DC6C7-9F31-AC44-4FC8-723F7097CF9E}"/>
              </a:ext>
            </a:extLst>
          </p:cNvPr>
          <p:cNvSpPr/>
          <p:nvPr/>
        </p:nvSpPr>
        <p:spPr>
          <a:xfrm>
            <a:off x="1489378" y="1683477"/>
            <a:ext cx="1260690" cy="1360737"/>
          </a:xfrm>
          <a:prstGeom prst="rect">
            <a:avLst/>
          </a:prstGeom>
          <a:solidFill>
            <a:srgbClr val="FF996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8F90E9F-D6B3-87CA-804D-6ED8995E4CBD}"/>
              </a:ext>
            </a:extLst>
          </p:cNvPr>
          <p:cNvSpPr/>
          <p:nvPr/>
        </p:nvSpPr>
        <p:spPr>
          <a:xfrm>
            <a:off x="68900" y="3114084"/>
            <a:ext cx="2695498" cy="445053"/>
          </a:xfrm>
          <a:prstGeom prst="rect">
            <a:avLst/>
          </a:prstGeom>
          <a:solidFill>
            <a:srgbClr val="FF996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ACA6C3-5F5D-3063-EFE4-B292F1A0BDAB}"/>
              </a:ext>
            </a:extLst>
          </p:cNvPr>
          <p:cNvSpPr/>
          <p:nvPr/>
        </p:nvSpPr>
        <p:spPr>
          <a:xfrm>
            <a:off x="5843375" y="676006"/>
            <a:ext cx="2445161" cy="798009"/>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b="1" dirty="0"/>
              <a:t>An Improved Worst-Case Response Time Analysis</a:t>
            </a:r>
          </a:p>
          <a:p>
            <a:pPr algn="ctr"/>
            <a:r>
              <a:rPr lang="en-US" sz="900" b="1" dirty="0"/>
              <a:t>for AVB Traffic in Time-Sensitive Networks</a:t>
            </a:r>
            <a:r>
              <a:rPr lang="en-US" sz="900" dirty="0"/>
              <a:t>,” D. Bujosa, J. Proenza , A. Papadopoulos, T. Nolte, M. Ashjaei, RTSS, 2024.</a:t>
            </a:r>
          </a:p>
        </p:txBody>
      </p:sp>
      <p:sp>
        <p:nvSpPr>
          <p:cNvPr id="26" name="Arrow: Down 25">
            <a:extLst>
              <a:ext uri="{FF2B5EF4-FFF2-40B4-BE49-F238E27FC236}">
                <a16:creationId xmlns:a16="http://schemas.microsoft.com/office/drawing/2014/main" id="{FDCFC048-FE4A-78A4-544F-7CF626118DF3}"/>
              </a:ext>
            </a:extLst>
          </p:cNvPr>
          <p:cNvSpPr/>
          <p:nvPr/>
        </p:nvSpPr>
        <p:spPr>
          <a:xfrm>
            <a:off x="4265629" y="3648173"/>
            <a:ext cx="306371" cy="782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4B35CE0-6249-C50E-8418-7CE3654767A2}"/>
              </a:ext>
            </a:extLst>
          </p:cNvPr>
          <p:cNvSpPr txBox="1"/>
          <p:nvPr/>
        </p:nvSpPr>
        <p:spPr>
          <a:xfrm>
            <a:off x="3771197" y="4430598"/>
            <a:ext cx="1404552" cy="300082"/>
          </a:xfrm>
          <a:prstGeom prst="rect">
            <a:avLst/>
          </a:prstGeom>
          <a:noFill/>
        </p:spPr>
        <p:txBody>
          <a:bodyPr wrap="none" rtlCol="0">
            <a:spAutoFit/>
          </a:bodyPr>
          <a:lstStyle/>
          <a:p>
            <a:r>
              <a:rPr lang="sv-SE" dirty="0" err="1"/>
              <a:t>Missing</a:t>
            </a:r>
            <a:r>
              <a:rPr lang="sv-SE" dirty="0"/>
              <a:t> Element</a:t>
            </a:r>
            <a:endParaRPr lang="en-US" dirty="0"/>
          </a:p>
        </p:txBody>
      </p:sp>
      <p:sp>
        <p:nvSpPr>
          <p:cNvPr id="28" name="Rectangle 27">
            <a:extLst>
              <a:ext uri="{FF2B5EF4-FFF2-40B4-BE49-F238E27FC236}">
                <a16:creationId xmlns:a16="http://schemas.microsoft.com/office/drawing/2014/main" id="{05F412A1-FA99-FF2F-5827-7B8BDFE8C740}"/>
              </a:ext>
            </a:extLst>
          </p:cNvPr>
          <p:cNvSpPr/>
          <p:nvPr/>
        </p:nvSpPr>
        <p:spPr>
          <a:xfrm>
            <a:off x="5137936" y="4181634"/>
            <a:ext cx="2445161" cy="798009"/>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b="1" dirty="0"/>
              <a:t>End-to-end Timing Modeling and Analysis of TSN in Component-Based Vehicular Software</a:t>
            </a:r>
            <a:r>
              <a:rPr lang="en-US" sz="900" dirty="0"/>
              <a:t>,” B. Houtan, et al., ISORC, 2023.</a:t>
            </a:r>
          </a:p>
        </p:txBody>
      </p:sp>
    </p:spTree>
    <p:extLst>
      <p:ext uri="{BB962C8B-B14F-4D97-AF65-F5344CB8AC3E}">
        <p14:creationId xmlns:p14="http://schemas.microsoft.com/office/powerpoint/2010/main" val="9733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animBg="1"/>
      <p:bldP spid="11" grpId="0" animBg="1"/>
      <p:bldP spid="12" grpId="0" animBg="1"/>
      <p:bldP spid="13" grpId="0" animBg="1"/>
      <p:bldP spid="14" grpId="0"/>
      <p:bldP spid="15" grpId="0"/>
      <p:bldP spid="16" grpId="0"/>
      <p:bldP spid="17" grpId="0"/>
      <p:bldP spid="18" grpId="0" animBg="1"/>
      <p:bldP spid="19" grpId="0"/>
      <p:bldP spid="20" grpId="0" animBg="1"/>
      <p:bldP spid="21" grpId="0" animBg="1"/>
      <p:bldP spid="22" grpId="0" animBg="1"/>
      <p:bldP spid="23" grpId="0" animBg="1"/>
      <p:bldP spid="24" grpId="0" animBg="1"/>
      <p:bldP spid="25" grpId="0" animBg="1"/>
      <p:bldP spid="26" grpId="0" animBg="1"/>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Latest work</a:t>
            </a:r>
          </a:p>
        </p:txBody>
      </p:sp>
      <p:pic>
        <p:nvPicPr>
          <p:cNvPr id="33" name="Picture 32">
            <a:extLst>
              <a:ext uri="{FF2B5EF4-FFF2-40B4-BE49-F238E27FC236}">
                <a16:creationId xmlns:a16="http://schemas.microsoft.com/office/drawing/2014/main" id="{9F15EB6B-8397-F560-56DE-B3F10FC5793D}"/>
              </a:ext>
            </a:extLst>
          </p:cNvPr>
          <p:cNvPicPr>
            <a:picLocks noChangeAspect="1"/>
          </p:cNvPicPr>
          <p:nvPr/>
        </p:nvPicPr>
        <p:blipFill>
          <a:blip r:embed="rId3"/>
          <a:stretch>
            <a:fillRect/>
          </a:stretch>
        </p:blipFill>
        <p:spPr>
          <a:xfrm>
            <a:off x="696054" y="780003"/>
            <a:ext cx="4084863" cy="4106552"/>
          </a:xfrm>
          <a:prstGeom prst="rect">
            <a:avLst/>
          </a:prstGeom>
        </p:spPr>
      </p:pic>
      <p:sp>
        <p:nvSpPr>
          <p:cNvPr id="34" name="Rectangle 33">
            <a:extLst>
              <a:ext uri="{FF2B5EF4-FFF2-40B4-BE49-F238E27FC236}">
                <a16:creationId xmlns:a16="http://schemas.microsoft.com/office/drawing/2014/main" id="{84A6AD69-3A46-0E34-C190-FC05DBD0ABDE}"/>
              </a:ext>
            </a:extLst>
          </p:cNvPr>
          <p:cNvSpPr/>
          <p:nvPr/>
        </p:nvSpPr>
        <p:spPr>
          <a:xfrm>
            <a:off x="1267904" y="2642451"/>
            <a:ext cx="3129699" cy="1161264"/>
          </a:xfrm>
          <a:prstGeom prst="rect">
            <a:avLst/>
          </a:prstGeom>
          <a:solidFill>
            <a:srgbClr val="FF996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8CC435EE-29D8-9B3D-51C1-88ADA1622992}"/>
              </a:ext>
            </a:extLst>
          </p:cNvPr>
          <p:cNvPicPr>
            <a:picLocks noChangeAspect="1"/>
          </p:cNvPicPr>
          <p:nvPr/>
        </p:nvPicPr>
        <p:blipFill>
          <a:blip r:embed="rId4"/>
          <a:stretch>
            <a:fillRect/>
          </a:stretch>
        </p:blipFill>
        <p:spPr>
          <a:xfrm>
            <a:off x="5082927" y="2085615"/>
            <a:ext cx="3622725" cy="1427780"/>
          </a:xfrm>
          <a:prstGeom prst="rect">
            <a:avLst/>
          </a:prstGeom>
        </p:spPr>
      </p:pic>
      <p:sp>
        <p:nvSpPr>
          <p:cNvPr id="40" name="TextBox 39">
            <a:extLst>
              <a:ext uri="{FF2B5EF4-FFF2-40B4-BE49-F238E27FC236}">
                <a16:creationId xmlns:a16="http://schemas.microsoft.com/office/drawing/2014/main" id="{053C6703-C2FD-E05E-1D11-6579D39809DC}"/>
              </a:ext>
            </a:extLst>
          </p:cNvPr>
          <p:cNvSpPr txBox="1"/>
          <p:nvPr/>
        </p:nvSpPr>
        <p:spPr>
          <a:xfrm>
            <a:off x="5373278" y="709302"/>
            <a:ext cx="2861035" cy="1131079"/>
          </a:xfrm>
          <a:prstGeom prst="rect">
            <a:avLst/>
          </a:prstGeom>
          <a:noFill/>
        </p:spPr>
        <p:txBody>
          <a:bodyPr wrap="square" rtlCol="0">
            <a:spAutoFit/>
          </a:bodyPr>
          <a:lstStyle/>
          <a:p>
            <a:r>
              <a:rPr lang="sv-SE" dirty="0"/>
              <a:t>For </a:t>
            </a:r>
            <a:r>
              <a:rPr lang="sv-SE" dirty="0" err="1"/>
              <a:t>computing</a:t>
            </a:r>
            <a:r>
              <a:rPr lang="sv-SE" dirty="0"/>
              <a:t> RT </a:t>
            </a:r>
            <a:r>
              <a:rPr lang="sv-SE" dirty="0" err="1"/>
              <a:t>of</a:t>
            </a:r>
            <a:r>
              <a:rPr lang="sv-SE" dirty="0"/>
              <a:t> a task:</a:t>
            </a:r>
          </a:p>
          <a:p>
            <a:pPr marL="285750" indent="-285750">
              <a:buFont typeface="Arial" panose="020B0604020202020204" pitchFamily="34" charset="0"/>
              <a:buChar char="•"/>
            </a:pPr>
            <a:r>
              <a:rPr lang="sv-SE" dirty="0" err="1"/>
              <a:t>Worst-case</a:t>
            </a:r>
            <a:r>
              <a:rPr lang="sv-SE" dirty="0"/>
              <a:t> </a:t>
            </a:r>
            <a:r>
              <a:rPr lang="sv-SE" dirty="0" err="1"/>
              <a:t>execution</a:t>
            </a:r>
            <a:r>
              <a:rPr lang="sv-SE" dirty="0"/>
              <a:t> </a:t>
            </a:r>
            <a:r>
              <a:rPr lang="sv-SE" dirty="0" err="1"/>
              <a:t>time</a:t>
            </a:r>
            <a:endParaRPr lang="sv-SE" dirty="0"/>
          </a:p>
          <a:p>
            <a:pPr marL="285750" indent="-285750">
              <a:buFont typeface="Arial" panose="020B0604020202020204" pitchFamily="34" charset="0"/>
              <a:buChar char="•"/>
            </a:pPr>
            <a:r>
              <a:rPr lang="sv-SE" dirty="0"/>
              <a:t>Period and Deadline</a:t>
            </a:r>
          </a:p>
          <a:p>
            <a:pPr marL="285750" indent="-285750">
              <a:buFont typeface="Arial" panose="020B0604020202020204" pitchFamily="34" charset="0"/>
              <a:buChar char="•"/>
            </a:pPr>
            <a:r>
              <a:rPr lang="sv-SE" dirty="0" err="1"/>
              <a:t>Priority</a:t>
            </a:r>
            <a:endParaRPr lang="sv-SE" dirty="0"/>
          </a:p>
          <a:p>
            <a:pPr marL="285750" indent="-285750">
              <a:buFont typeface="Arial" panose="020B0604020202020204" pitchFamily="34" charset="0"/>
              <a:buChar char="•"/>
            </a:pPr>
            <a:r>
              <a:rPr lang="sv-SE" dirty="0"/>
              <a:t>Offset</a:t>
            </a:r>
            <a:endParaRPr lang="en-US" dirty="0"/>
          </a:p>
        </p:txBody>
      </p:sp>
    </p:spTree>
    <p:extLst>
      <p:ext uri="{BB962C8B-B14F-4D97-AF65-F5344CB8AC3E}">
        <p14:creationId xmlns:p14="http://schemas.microsoft.com/office/powerpoint/2010/main" val="27917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Latest work</a:t>
            </a:r>
          </a:p>
        </p:txBody>
      </p:sp>
      <p:pic>
        <p:nvPicPr>
          <p:cNvPr id="33" name="Picture 32">
            <a:extLst>
              <a:ext uri="{FF2B5EF4-FFF2-40B4-BE49-F238E27FC236}">
                <a16:creationId xmlns:a16="http://schemas.microsoft.com/office/drawing/2014/main" id="{9F15EB6B-8397-F560-56DE-B3F10FC5793D}"/>
              </a:ext>
            </a:extLst>
          </p:cNvPr>
          <p:cNvPicPr>
            <a:picLocks noChangeAspect="1"/>
          </p:cNvPicPr>
          <p:nvPr/>
        </p:nvPicPr>
        <p:blipFill>
          <a:blip r:embed="rId3"/>
          <a:stretch>
            <a:fillRect/>
          </a:stretch>
        </p:blipFill>
        <p:spPr>
          <a:xfrm>
            <a:off x="696054" y="780003"/>
            <a:ext cx="4084863" cy="4106552"/>
          </a:xfrm>
          <a:prstGeom prst="rect">
            <a:avLst/>
          </a:prstGeom>
        </p:spPr>
      </p:pic>
      <p:sp>
        <p:nvSpPr>
          <p:cNvPr id="34" name="Rectangle 33">
            <a:extLst>
              <a:ext uri="{FF2B5EF4-FFF2-40B4-BE49-F238E27FC236}">
                <a16:creationId xmlns:a16="http://schemas.microsoft.com/office/drawing/2014/main" id="{84A6AD69-3A46-0E34-C190-FC05DBD0ABDE}"/>
              </a:ext>
            </a:extLst>
          </p:cNvPr>
          <p:cNvSpPr/>
          <p:nvPr/>
        </p:nvSpPr>
        <p:spPr>
          <a:xfrm>
            <a:off x="1267904" y="2642451"/>
            <a:ext cx="3129699" cy="1161264"/>
          </a:xfrm>
          <a:prstGeom prst="rect">
            <a:avLst/>
          </a:prstGeom>
          <a:solidFill>
            <a:srgbClr val="FF996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961ED69-B197-C815-E7A3-B3B8A8A25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844" y="962272"/>
            <a:ext cx="2541653" cy="2810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B5E1A776-EA4A-1118-E6E8-85D5801BD2EE}"/>
              </a:ext>
            </a:extLst>
          </p:cNvPr>
          <p:cNvPicPr>
            <a:picLocks noChangeAspect="1"/>
          </p:cNvPicPr>
          <p:nvPr/>
        </p:nvPicPr>
        <p:blipFill>
          <a:blip r:embed="rId5"/>
          <a:stretch>
            <a:fillRect/>
          </a:stretch>
        </p:blipFill>
        <p:spPr>
          <a:xfrm>
            <a:off x="5115117" y="1418734"/>
            <a:ext cx="3285268" cy="1484720"/>
          </a:xfrm>
          <a:prstGeom prst="rect">
            <a:avLst/>
          </a:prstGeom>
        </p:spPr>
      </p:pic>
      <p:sp>
        <p:nvSpPr>
          <p:cNvPr id="37" name="TextBox 36">
            <a:extLst>
              <a:ext uri="{FF2B5EF4-FFF2-40B4-BE49-F238E27FC236}">
                <a16:creationId xmlns:a16="http://schemas.microsoft.com/office/drawing/2014/main" id="{4D323129-138A-9328-59BB-1E180F94F37E}"/>
              </a:ext>
            </a:extLst>
          </p:cNvPr>
          <p:cNvSpPr txBox="1"/>
          <p:nvPr/>
        </p:nvSpPr>
        <p:spPr>
          <a:xfrm>
            <a:off x="5115117" y="2944992"/>
            <a:ext cx="3533524" cy="415498"/>
          </a:xfrm>
          <a:prstGeom prst="rect">
            <a:avLst/>
          </a:prstGeom>
          <a:noFill/>
        </p:spPr>
        <p:txBody>
          <a:bodyPr wrap="square" rtlCol="0">
            <a:spAutoFit/>
          </a:bodyPr>
          <a:lstStyle/>
          <a:p>
            <a:r>
              <a:rPr lang="en-US" sz="1050" dirty="0"/>
              <a:t>https://www.arcticus-systems.com/wp-content/uploads/2023/01/Rubus-Whitepaper.pdf</a:t>
            </a:r>
          </a:p>
        </p:txBody>
      </p:sp>
    </p:spTree>
    <p:extLst>
      <p:ext uri="{BB962C8B-B14F-4D97-AF65-F5344CB8AC3E}">
        <p14:creationId xmlns:p14="http://schemas.microsoft.com/office/powerpoint/2010/main" val="175177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Latest work</a:t>
            </a:r>
          </a:p>
        </p:txBody>
      </p:sp>
      <p:pic>
        <p:nvPicPr>
          <p:cNvPr id="29" name="Picture 28">
            <a:extLst>
              <a:ext uri="{FF2B5EF4-FFF2-40B4-BE49-F238E27FC236}">
                <a16:creationId xmlns:a16="http://schemas.microsoft.com/office/drawing/2014/main" id="{DEEE10CE-A368-C2EF-240B-39F29FDC89CA}"/>
              </a:ext>
            </a:extLst>
          </p:cNvPr>
          <p:cNvPicPr>
            <a:picLocks noChangeAspect="1"/>
          </p:cNvPicPr>
          <p:nvPr/>
        </p:nvPicPr>
        <p:blipFill>
          <a:blip r:embed="rId3"/>
          <a:stretch>
            <a:fillRect/>
          </a:stretch>
        </p:blipFill>
        <p:spPr>
          <a:xfrm>
            <a:off x="500554" y="709302"/>
            <a:ext cx="2817681" cy="1608658"/>
          </a:xfrm>
          <a:prstGeom prst="rect">
            <a:avLst/>
          </a:prstGeom>
        </p:spPr>
      </p:pic>
      <p:pic>
        <p:nvPicPr>
          <p:cNvPr id="31" name="Picture 30">
            <a:extLst>
              <a:ext uri="{FF2B5EF4-FFF2-40B4-BE49-F238E27FC236}">
                <a16:creationId xmlns:a16="http://schemas.microsoft.com/office/drawing/2014/main" id="{268EBFDF-58EE-BB51-DA4D-EF635F2239AD}"/>
              </a:ext>
            </a:extLst>
          </p:cNvPr>
          <p:cNvPicPr>
            <a:picLocks noChangeAspect="1"/>
          </p:cNvPicPr>
          <p:nvPr/>
        </p:nvPicPr>
        <p:blipFill>
          <a:blip r:embed="rId4"/>
          <a:stretch>
            <a:fillRect/>
          </a:stretch>
        </p:blipFill>
        <p:spPr>
          <a:xfrm>
            <a:off x="3483204" y="709302"/>
            <a:ext cx="5396845" cy="1633907"/>
          </a:xfrm>
          <a:prstGeom prst="rect">
            <a:avLst/>
          </a:prstGeom>
        </p:spPr>
      </p:pic>
      <p:pic>
        <p:nvPicPr>
          <p:cNvPr id="3" name="Picture 2">
            <a:extLst>
              <a:ext uri="{FF2B5EF4-FFF2-40B4-BE49-F238E27FC236}">
                <a16:creationId xmlns:a16="http://schemas.microsoft.com/office/drawing/2014/main" id="{A9B11ED5-8BD1-A00F-31B9-BAFF534AFFD1}"/>
              </a:ext>
            </a:extLst>
          </p:cNvPr>
          <p:cNvPicPr>
            <a:picLocks noChangeAspect="1"/>
          </p:cNvPicPr>
          <p:nvPr/>
        </p:nvPicPr>
        <p:blipFill>
          <a:blip r:embed="rId5"/>
          <a:stretch>
            <a:fillRect/>
          </a:stretch>
        </p:blipFill>
        <p:spPr>
          <a:xfrm>
            <a:off x="500554" y="2503581"/>
            <a:ext cx="2697735" cy="2466800"/>
          </a:xfrm>
          <a:prstGeom prst="rect">
            <a:avLst/>
          </a:prstGeom>
        </p:spPr>
      </p:pic>
      <p:pic>
        <p:nvPicPr>
          <p:cNvPr id="6" name="Picture 5">
            <a:extLst>
              <a:ext uri="{FF2B5EF4-FFF2-40B4-BE49-F238E27FC236}">
                <a16:creationId xmlns:a16="http://schemas.microsoft.com/office/drawing/2014/main" id="{79E17F8E-91C2-87FB-7811-C5ADCB8CABB0}"/>
              </a:ext>
            </a:extLst>
          </p:cNvPr>
          <p:cNvPicPr>
            <a:picLocks noChangeAspect="1"/>
          </p:cNvPicPr>
          <p:nvPr/>
        </p:nvPicPr>
        <p:blipFill>
          <a:blip r:embed="rId6"/>
          <a:stretch>
            <a:fillRect/>
          </a:stretch>
        </p:blipFill>
        <p:spPr>
          <a:xfrm>
            <a:off x="3351523" y="2444489"/>
            <a:ext cx="3701395" cy="1027649"/>
          </a:xfrm>
          <a:prstGeom prst="rect">
            <a:avLst/>
          </a:prstGeom>
        </p:spPr>
      </p:pic>
      <p:pic>
        <p:nvPicPr>
          <p:cNvPr id="8" name="Picture 7">
            <a:extLst>
              <a:ext uri="{FF2B5EF4-FFF2-40B4-BE49-F238E27FC236}">
                <a16:creationId xmlns:a16="http://schemas.microsoft.com/office/drawing/2014/main" id="{DED877B1-4861-9F80-3B84-3175B2AD7346}"/>
              </a:ext>
            </a:extLst>
          </p:cNvPr>
          <p:cNvPicPr>
            <a:picLocks noChangeAspect="1"/>
          </p:cNvPicPr>
          <p:nvPr/>
        </p:nvPicPr>
        <p:blipFill>
          <a:blip r:embed="rId7"/>
          <a:stretch>
            <a:fillRect/>
          </a:stretch>
        </p:blipFill>
        <p:spPr>
          <a:xfrm>
            <a:off x="5228341" y="2911128"/>
            <a:ext cx="3824926" cy="2059253"/>
          </a:xfrm>
          <a:prstGeom prst="rect">
            <a:avLst/>
          </a:prstGeom>
        </p:spPr>
      </p:pic>
      <p:cxnSp>
        <p:nvCxnSpPr>
          <p:cNvPr id="10" name="Straight Arrow Connector 9">
            <a:extLst>
              <a:ext uri="{FF2B5EF4-FFF2-40B4-BE49-F238E27FC236}">
                <a16:creationId xmlns:a16="http://schemas.microsoft.com/office/drawing/2014/main" id="{80F64527-62A9-2CF8-53D0-70B816817F49}"/>
              </a:ext>
            </a:extLst>
          </p:cNvPr>
          <p:cNvCxnSpPr>
            <a:cxnSpLocks/>
          </p:cNvCxnSpPr>
          <p:nvPr/>
        </p:nvCxnSpPr>
        <p:spPr>
          <a:xfrm>
            <a:off x="3143839" y="3271101"/>
            <a:ext cx="2007909" cy="735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0197D41-F52D-5140-ECD0-AE7AF14B4484}"/>
              </a:ext>
            </a:extLst>
          </p:cNvPr>
          <p:cNvCxnSpPr/>
          <p:nvPr/>
        </p:nvCxnSpPr>
        <p:spPr>
          <a:xfrm flipV="1">
            <a:off x="2003196" y="2611225"/>
            <a:ext cx="1437588" cy="499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649F946-B3A4-2294-9738-66906B3C6FAE}"/>
              </a:ext>
            </a:extLst>
          </p:cNvPr>
          <p:cNvPicPr>
            <a:picLocks noChangeAspect="1"/>
          </p:cNvPicPr>
          <p:nvPr/>
        </p:nvPicPr>
        <p:blipFill>
          <a:blip r:embed="rId8"/>
          <a:stretch>
            <a:fillRect/>
          </a:stretch>
        </p:blipFill>
        <p:spPr>
          <a:xfrm>
            <a:off x="2721990" y="3657759"/>
            <a:ext cx="2725279" cy="1416314"/>
          </a:xfrm>
          <a:prstGeom prst="rect">
            <a:avLst/>
          </a:prstGeom>
        </p:spPr>
      </p:pic>
    </p:spTree>
    <p:extLst>
      <p:ext uri="{BB962C8B-B14F-4D97-AF65-F5344CB8AC3E}">
        <p14:creationId xmlns:p14="http://schemas.microsoft.com/office/powerpoint/2010/main" val="288815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Takeaway</a:t>
            </a:r>
          </a:p>
        </p:txBody>
      </p:sp>
      <p:sp>
        <p:nvSpPr>
          <p:cNvPr id="7" name="TextBox 6">
            <a:extLst>
              <a:ext uri="{FF2B5EF4-FFF2-40B4-BE49-F238E27FC236}">
                <a16:creationId xmlns:a16="http://schemas.microsoft.com/office/drawing/2014/main" id="{63FF53D5-A8D8-7016-4DE9-C413B6C51486}"/>
              </a:ext>
            </a:extLst>
          </p:cNvPr>
          <p:cNvSpPr txBox="1"/>
          <p:nvPr/>
        </p:nvSpPr>
        <p:spPr>
          <a:xfrm>
            <a:off x="306341" y="656013"/>
            <a:ext cx="8531317" cy="2862322"/>
          </a:xfrm>
          <a:prstGeom prst="rect">
            <a:avLst/>
          </a:prstGeom>
          <a:noFill/>
        </p:spPr>
        <p:txBody>
          <a:bodyPr wrap="square" rtlCol="0">
            <a:spAutoFit/>
          </a:bodyPr>
          <a:lstStyle/>
          <a:p>
            <a:r>
              <a:rPr lang="sv-SE" sz="1800" dirty="0" err="1"/>
              <a:t>Aspects</a:t>
            </a:r>
            <a:r>
              <a:rPr lang="sv-SE" sz="1800" dirty="0"/>
              <a:t> to work on:</a:t>
            </a:r>
          </a:p>
          <a:p>
            <a:pPr marL="285750" indent="-285750">
              <a:buFont typeface="Arial" panose="020B0604020202020204" pitchFamily="34" charset="0"/>
              <a:buChar char="•"/>
            </a:pPr>
            <a:r>
              <a:rPr lang="sv-SE" sz="1800" dirty="0"/>
              <a:t>Most </a:t>
            </a:r>
            <a:r>
              <a:rPr lang="sv-SE" sz="1800" dirty="0" err="1"/>
              <a:t>of</a:t>
            </a:r>
            <a:r>
              <a:rPr lang="sv-SE" sz="1800" dirty="0"/>
              <a:t> </a:t>
            </a:r>
            <a:r>
              <a:rPr lang="sv-SE" sz="1800" dirty="0" err="1"/>
              <a:t>industrial</a:t>
            </a:r>
            <a:r>
              <a:rPr lang="sv-SE" sz="1800" dirty="0"/>
              <a:t> systems </a:t>
            </a:r>
            <a:r>
              <a:rPr lang="sv-SE" sz="1800" dirty="0" err="1"/>
              <a:t>are</a:t>
            </a:r>
            <a:r>
              <a:rPr lang="sv-SE" sz="1800" dirty="0"/>
              <a:t> </a:t>
            </a:r>
            <a:r>
              <a:rPr lang="sv-SE" sz="1800" dirty="0">
                <a:solidFill>
                  <a:srgbClr val="0070C0"/>
                </a:solidFill>
              </a:rPr>
              <a:t>not only </a:t>
            </a:r>
            <a:r>
              <a:rPr lang="sv-SE" sz="1800" dirty="0" err="1">
                <a:solidFill>
                  <a:srgbClr val="0070C0"/>
                </a:solidFill>
              </a:rPr>
              <a:t>networks</a:t>
            </a:r>
            <a:endParaRPr lang="sv-SE" sz="1800" dirty="0">
              <a:solidFill>
                <a:srgbClr val="0070C0"/>
              </a:solidFill>
            </a:endParaRPr>
          </a:p>
          <a:p>
            <a:pPr marL="628650" lvl="1" indent="-285750">
              <a:buFont typeface="Arial" panose="020B0604020202020204" pitchFamily="34" charset="0"/>
              <a:buChar char="•"/>
            </a:pPr>
            <a:r>
              <a:rPr lang="sv-SE" sz="1800" dirty="0"/>
              <a:t>Schedulability </a:t>
            </a:r>
            <a:r>
              <a:rPr lang="sv-SE" sz="1800" dirty="0" err="1"/>
              <a:t>analysis</a:t>
            </a:r>
            <a:r>
              <a:rPr lang="sv-SE" sz="1800" dirty="0"/>
              <a:t> for </a:t>
            </a:r>
            <a:r>
              <a:rPr lang="sv-SE" sz="1800" dirty="0" err="1">
                <a:solidFill>
                  <a:srgbClr val="0070C0"/>
                </a:solidFill>
              </a:rPr>
              <a:t>distributed</a:t>
            </a:r>
            <a:r>
              <a:rPr lang="sv-SE" sz="1800" dirty="0"/>
              <a:t> </a:t>
            </a:r>
            <a:r>
              <a:rPr lang="sv-SE" sz="1800" dirty="0" err="1"/>
              <a:t>embedded</a:t>
            </a:r>
            <a:r>
              <a:rPr lang="sv-SE" sz="1800" dirty="0"/>
              <a:t> systems</a:t>
            </a:r>
          </a:p>
          <a:p>
            <a:pPr marL="628650" lvl="1" indent="-285750">
              <a:buFont typeface="Arial" panose="020B0604020202020204" pitchFamily="34" charset="0"/>
              <a:buChar char="•"/>
            </a:pPr>
            <a:r>
              <a:rPr lang="sv-SE" sz="1800" dirty="0">
                <a:solidFill>
                  <a:srgbClr val="0070C0"/>
                </a:solidFill>
              </a:rPr>
              <a:t>Not only TSN</a:t>
            </a:r>
            <a:r>
              <a:rPr lang="sv-SE" sz="1800" dirty="0"/>
              <a:t>, but the </a:t>
            </a:r>
            <a:r>
              <a:rPr lang="sv-SE" sz="1800" dirty="0" err="1"/>
              <a:t>effect</a:t>
            </a:r>
            <a:r>
              <a:rPr lang="sv-SE" sz="1800" dirty="0"/>
              <a:t> </a:t>
            </a:r>
            <a:r>
              <a:rPr lang="sv-SE" sz="1800" dirty="0" err="1"/>
              <a:t>of</a:t>
            </a:r>
            <a:r>
              <a:rPr lang="sv-SE" sz="1800" dirty="0"/>
              <a:t> tasks</a:t>
            </a:r>
          </a:p>
          <a:p>
            <a:pPr marL="628650" lvl="1" indent="-285750">
              <a:buFont typeface="Arial" panose="020B0604020202020204" pitchFamily="34" charset="0"/>
              <a:buChar char="•"/>
            </a:pPr>
            <a:r>
              <a:rPr lang="sv-SE" sz="1800" dirty="0"/>
              <a:t>Data </a:t>
            </a:r>
            <a:r>
              <a:rPr lang="sv-SE" sz="1800" dirty="0" err="1"/>
              <a:t>chain</a:t>
            </a:r>
            <a:r>
              <a:rPr lang="sv-SE" sz="1800" dirty="0"/>
              <a:t>, cause-</a:t>
            </a:r>
            <a:r>
              <a:rPr lang="sv-SE" sz="1800" dirty="0" err="1"/>
              <a:t>effect</a:t>
            </a:r>
            <a:r>
              <a:rPr lang="sv-SE" sz="1800" dirty="0"/>
              <a:t> </a:t>
            </a:r>
            <a:r>
              <a:rPr lang="sv-SE" sz="1800" dirty="0" err="1"/>
              <a:t>chain</a:t>
            </a:r>
            <a:r>
              <a:rPr lang="sv-SE" sz="1800" dirty="0"/>
              <a:t>, etc.</a:t>
            </a:r>
          </a:p>
          <a:p>
            <a:pPr marL="285750" indent="-285750">
              <a:buFont typeface="Arial" panose="020B0604020202020204" pitchFamily="34" charset="0"/>
              <a:buChar char="•"/>
            </a:pPr>
            <a:r>
              <a:rPr lang="sv-SE" sz="1800" dirty="0"/>
              <a:t>How to </a:t>
            </a:r>
            <a:r>
              <a:rPr lang="sv-SE" sz="1800" dirty="0" err="1">
                <a:solidFill>
                  <a:srgbClr val="0070C0"/>
                </a:solidFill>
              </a:rPr>
              <a:t>integrate</a:t>
            </a:r>
            <a:r>
              <a:rPr lang="sv-SE" sz="1800" dirty="0"/>
              <a:t> the </a:t>
            </a:r>
            <a:r>
              <a:rPr lang="sv-SE" sz="1800" dirty="0" err="1"/>
              <a:t>analysis</a:t>
            </a:r>
            <a:r>
              <a:rPr lang="sv-SE" sz="1800" dirty="0"/>
              <a:t> </a:t>
            </a:r>
            <a:r>
              <a:rPr lang="sv-SE" sz="1800" dirty="0" err="1"/>
              <a:t>into</a:t>
            </a:r>
            <a:r>
              <a:rPr lang="sv-SE" sz="1800" dirty="0"/>
              <a:t> system </a:t>
            </a:r>
            <a:r>
              <a:rPr lang="sv-SE" sz="1800" dirty="0" err="1"/>
              <a:t>development</a:t>
            </a:r>
            <a:r>
              <a:rPr lang="sv-SE" sz="1800" dirty="0"/>
              <a:t>?</a:t>
            </a:r>
          </a:p>
          <a:p>
            <a:pPr marL="628650" lvl="1" indent="-285750">
              <a:buFont typeface="Arial" panose="020B0604020202020204" pitchFamily="34" charset="0"/>
              <a:buChar char="•"/>
            </a:pPr>
            <a:r>
              <a:rPr lang="sv-SE" sz="1800" dirty="0"/>
              <a:t>As part </a:t>
            </a:r>
            <a:r>
              <a:rPr lang="sv-SE" sz="1800" dirty="0" err="1"/>
              <a:t>of</a:t>
            </a:r>
            <a:r>
              <a:rPr lang="sv-SE" sz="1800" dirty="0"/>
              <a:t> </a:t>
            </a:r>
            <a:r>
              <a:rPr lang="sv-SE" sz="1800" dirty="0" err="1">
                <a:solidFill>
                  <a:srgbClr val="0070C0"/>
                </a:solidFill>
              </a:rPr>
              <a:t>model-based</a:t>
            </a:r>
            <a:r>
              <a:rPr lang="sv-SE" sz="1800" dirty="0"/>
              <a:t> (timing) </a:t>
            </a:r>
            <a:r>
              <a:rPr lang="sv-SE" sz="1800" dirty="0" err="1"/>
              <a:t>verification</a:t>
            </a:r>
            <a:endParaRPr lang="sv-SE" sz="1800" dirty="0"/>
          </a:p>
          <a:p>
            <a:pPr marL="628650" lvl="1" indent="-285750">
              <a:buFont typeface="Arial" panose="020B0604020202020204" pitchFamily="34" charset="0"/>
              <a:buChar char="•"/>
            </a:pPr>
            <a:r>
              <a:rPr lang="sv-SE" sz="1800" dirty="0" err="1"/>
              <a:t>Develop</a:t>
            </a:r>
            <a:r>
              <a:rPr lang="sv-SE" sz="1800" dirty="0"/>
              <a:t> </a:t>
            </a:r>
            <a:r>
              <a:rPr lang="sv-SE" sz="1800" dirty="0" err="1">
                <a:solidFill>
                  <a:srgbClr val="0070C0"/>
                </a:solidFill>
              </a:rPr>
              <a:t>methodologies</a:t>
            </a:r>
            <a:r>
              <a:rPr lang="sv-SE" sz="1800" dirty="0"/>
              <a:t> to </a:t>
            </a:r>
            <a:r>
              <a:rPr lang="sv-SE" sz="1800" dirty="0" err="1"/>
              <a:t>extract</a:t>
            </a:r>
            <a:r>
              <a:rPr lang="sv-SE" sz="1800" dirty="0"/>
              <a:t> timing information </a:t>
            </a:r>
            <a:r>
              <a:rPr lang="sv-SE" sz="1800" dirty="0" err="1"/>
              <a:t>automatically</a:t>
            </a:r>
            <a:r>
              <a:rPr lang="sv-SE" sz="1800" dirty="0"/>
              <a:t> from the </a:t>
            </a:r>
            <a:r>
              <a:rPr lang="sv-SE" sz="1800" dirty="0" err="1"/>
              <a:t>model</a:t>
            </a:r>
            <a:endParaRPr lang="sv-SE" sz="1800" dirty="0"/>
          </a:p>
          <a:p>
            <a:pPr marL="628650" lvl="1" indent="-285750">
              <a:buFont typeface="Arial" panose="020B0604020202020204" pitchFamily="34" charset="0"/>
              <a:buChar char="•"/>
            </a:pPr>
            <a:r>
              <a:rPr lang="sv-SE" sz="1800" dirty="0"/>
              <a:t>Work </a:t>
            </a:r>
            <a:r>
              <a:rPr lang="sv-SE" sz="1800" dirty="0" err="1"/>
              <a:t>together</a:t>
            </a:r>
            <a:r>
              <a:rPr lang="sv-SE" sz="1800" dirty="0"/>
              <a:t> with software and system </a:t>
            </a:r>
            <a:r>
              <a:rPr lang="sv-SE" sz="1800" dirty="0" err="1"/>
              <a:t>engineers</a:t>
            </a:r>
            <a:endParaRPr lang="en-US" sz="1800" dirty="0"/>
          </a:p>
        </p:txBody>
      </p:sp>
    </p:spTree>
    <p:extLst>
      <p:ext uri="{BB962C8B-B14F-4D97-AF65-F5344CB8AC3E}">
        <p14:creationId xmlns:p14="http://schemas.microsoft.com/office/powerpoint/2010/main" val="203109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A892F2-AC67-A477-B4FF-076F94035CF9}"/>
              </a:ext>
            </a:extLst>
          </p:cNvPr>
          <p:cNvSpPr txBox="1"/>
          <p:nvPr/>
        </p:nvSpPr>
        <p:spPr>
          <a:xfrm>
            <a:off x="2253975" y="1740753"/>
            <a:ext cx="4400523" cy="830997"/>
          </a:xfrm>
          <a:prstGeom prst="rect">
            <a:avLst/>
          </a:prstGeom>
          <a:noFill/>
        </p:spPr>
        <p:txBody>
          <a:bodyPr wrap="square">
            <a:spAutoFit/>
          </a:bodyPr>
          <a:lstStyle/>
          <a:p>
            <a:pPr algn="ctr"/>
            <a:r>
              <a:rPr lang="en-US" sz="2400" dirty="0">
                <a:solidFill>
                  <a:schemeClr val="accent1"/>
                </a:solidFill>
                <a:latin typeface="Arial Black" panose="020B0A04020102020204" pitchFamily="34" charset="0"/>
                <a:cs typeface="Arial" panose="020B0604020202020204" pitchFamily="34" charset="0"/>
              </a:rPr>
              <a:t>Thank you</a:t>
            </a:r>
          </a:p>
          <a:p>
            <a:pPr algn="ctr"/>
            <a:r>
              <a:rPr lang="en-US" sz="2400" dirty="0">
                <a:solidFill>
                  <a:schemeClr val="accent1"/>
                </a:solidFill>
                <a:latin typeface="Arial Black" panose="020B0A04020102020204" pitchFamily="34" charset="0"/>
                <a:cs typeface="Arial" panose="020B0604020202020204" pitchFamily="34" charset="0"/>
              </a:rPr>
              <a:t>Any feedback?</a:t>
            </a:r>
          </a:p>
        </p:txBody>
      </p:sp>
    </p:spTree>
    <p:extLst>
      <p:ext uri="{BB962C8B-B14F-4D97-AF65-F5344CB8AC3E}">
        <p14:creationId xmlns:p14="http://schemas.microsoft.com/office/powerpoint/2010/main" val="2229543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Schedulability Analysis</a:t>
            </a:r>
          </a:p>
        </p:txBody>
      </p:sp>
      <p:sp>
        <p:nvSpPr>
          <p:cNvPr id="18" name="TextBox 17">
            <a:extLst>
              <a:ext uri="{FF2B5EF4-FFF2-40B4-BE49-F238E27FC236}">
                <a16:creationId xmlns:a16="http://schemas.microsoft.com/office/drawing/2014/main" id="{16089299-5DE0-DD48-4196-C762AD454344}"/>
              </a:ext>
            </a:extLst>
          </p:cNvPr>
          <p:cNvSpPr txBox="1"/>
          <p:nvPr/>
        </p:nvSpPr>
        <p:spPr>
          <a:xfrm>
            <a:off x="306311" y="658443"/>
            <a:ext cx="8531317" cy="3416320"/>
          </a:xfrm>
          <a:prstGeom prst="rect">
            <a:avLst/>
          </a:prstGeom>
          <a:noFill/>
        </p:spPr>
        <p:txBody>
          <a:bodyPr wrap="square" rtlCol="0">
            <a:spAutoFit/>
          </a:bodyPr>
          <a:lstStyle/>
          <a:p>
            <a:pPr marL="285750" indent="-285750">
              <a:buFont typeface="Arial" panose="020B0604020202020204" pitchFamily="34" charset="0"/>
              <a:buChar char="•"/>
            </a:pPr>
            <a:r>
              <a:rPr lang="sv-SE" dirty="0"/>
              <a:t>Different </a:t>
            </a:r>
            <a:r>
              <a:rPr lang="sv-SE" dirty="0" err="1"/>
              <a:t>classes</a:t>
            </a:r>
            <a:r>
              <a:rPr lang="sv-SE" dirty="0"/>
              <a:t> with different </a:t>
            </a:r>
            <a:r>
              <a:rPr lang="sv-SE" dirty="0" err="1"/>
              <a:t>requirements</a:t>
            </a:r>
            <a:r>
              <a:rPr lang="sv-SE" dirty="0"/>
              <a:t>:</a:t>
            </a:r>
          </a:p>
          <a:p>
            <a:pPr marL="628650" lvl="1" indent="-285750">
              <a:buFont typeface="Arial" panose="020B0604020202020204" pitchFamily="34" charset="0"/>
              <a:buChar char="•"/>
            </a:pPr>
            <a:r>
              <a:rPr lang="sv-SE" dirty="0">
                <a:solidFill>
                  <a:srgbClr val="7030A0"/>
                </a:solidFill>
              </a:rPr>
              <a:t>AVB</a:t>
            </a:r>
            <a:r>
              <a:rPr lang="sv-SE" dirty="0"/>
              <a:t> (</a:t>
            </a:r>
            <a:r>
              <a:rPr lang="sv-SE" dirty="0" err="1"/>
              <a:t>classes</a:t>
            </a:r>
            <a:r>
              <a:rPr lang="sv-SE" dirty="0"/>
              <a:t> A, B, C, …)</a:t>
            </a:r>
          </a:p>
          <a:p>
            <a:pPr marL="628650" lvl="1" indent="-285750">
              <a:buFont typeface="Arial" panose="020B0604020202020204" pitchFamily="34" charset="0"/>
              <a:buChar char="•"/>
            </a:pPr>
            <a:r>
              <a:rPr lang="sv-SE" dirty="0">
                <a:solidFill>
                  <a:srgbClr val="7030A0"/>
                </a:solidFill>
              </a:rPr>
              <a:t>ST</a:t>
            </a:r>
            <a:r>
              <a:rPr lang="sv-SE" dirty="0"/>
              <a:t> (</a:t>
            </a:r>
            <a:r>
              <a:rPr lang="sv-SE" dirty="0" err="1"/>
              <a:t>scheduled</a:t>
            </a:r>
            <a:r>
              <a:rPr lang="sv-SE" dirty="0"/>
              <a:t> </a:t>
            </a:r>
            <a:r>
              <a:rPr lang="sv-SE" dirty="0" err="1"/>
              <a:t>offline</a:t>
            </a:r>
            <a:r>
              <a:rPr lang="sv-SE" dirty="0"/>
              <a:t> for determinism)</a:t>
            </a:r>
          </a:p>
          <a:p>
            <a:pPr marL="628650" lvl="1" indent="-285750">
              <a:buFont typeface="Arial" panose="020B0604020202020204" pitchFamily="34" charset="0"/>
              <a:buChar char="•"/>
            </a:pPr>
            <a:r>
              <a:rPr lang="sv-SE" dirty="0">
                <a:solidFill>
                  <a:srgbClr val="7030A0"/>
                </a:solidFill>
              </a:rPr>
              <a:t>BE</a:t>
            </a:r>
            <a:r>
              <a:rPr lang="sv-SE" dirty="0"/>
              <a:t> (no </a:t>
            </a:r>
            <a:r>
              <a:rPr lang="sv-SE" dirty="0" err="1"/>
              <a:t>guarantee</a:t>
            </a:r>
            <a:r>
              <a:rPr lang="sv-SE" dirty="0"/>
              <a:t> is </a:t>
            </a:r>
            <a:r>
              <a:rPr lang="sv-SE" dirty="0" err="1"/>
              <a:t>needed</a:t>
            </a:r>
            <a:r>
              <a:rPr lang="sv-SE" dirty="0"/>
              <a: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solidFill>
                  <a:srgbClr val="7030A0"/>
                </a:solidFill>
              </a:rPr>
              <a:t>ST is </a:t>
            </a:r>
            <a:r>
              <a:rPr lang="sv-SE" dirty="0" err="1">
                <a:solidFill>
                  <a:srgbClr val="7030A0"/>
                </a:solidFill>
              </a:rPr>
              <a:t>scheduled</a:t>
            </a:r>
            <a:r>
              <a:rPr lang="sv-SE" dirty="0">
                <a:solidFill>
                  <a:srgbClr val="7030A0"/>
                </a:solidFill>
              </a:rPr>
              <a:t> </a:t>
            </a:r>
            <a:r>
              <a:rPr lang="sv-SE" dirty="0" err="1">
                <a:solidFill>
                  <a:srgbClr val="7030A0"/>
                </a:solidFill>
              </a:rPr>
              <a:t>offline</a:t>
            </a:r>
            <a:r>
              <a:rPr lang="sv-SE" dirty="0"/>
              <a:t>, </a:t>
            </a:r>
            <a:r>
              <a:rPr lang="sv-SE" dirty="0" err="1"/>
              <a:t>thus</a:t>
            </a:r>
            <a:r>
              <a:rPr lang="sv-SE" dirty="0"/>
              <a:t> the </a:t>
            </a:r>
            <a:r>
              <a:rPr lang="sv-SE" dirty="0" err="1"/>
              <a:t>delays</a:t>
            </a:r>
            <a:r>
              <a:rPr lang="sv-SE" dirty="0"/>
              <a:t> </a:t>
            </a:r>
            <a:r>
              <a:rPr lang="sv-SE" dirty="0" err="1"/>
              <a:t>are</a:t>
            </a:r>
            <a:r>
              <a:rPr lang="sv-SE" dirty="0"/>
              <a:t> </a:t>
            </a:r>
            <a:r>
              <a:rPr lang="sv-SE" dirty="0" err="1"/>
              <a:t>guaranteed</a:t>
            </a:r>
            <a:r>
              <a:rPr lang="sv-SE" dirty="0"/>
              <a:t> by </a:t>
            </a:r>
            <a:r>
              <a:rPr lang="sv-SE" dirty="0" err="1"/>
              <a:t>construction</a:t>
            </a:r>
            <a:endParaRPr lang="sv-SE" dirty="0"/>
          </a:p>
          <a:p>
            <a:pPr marL="285750" indent="-285750">
              <a:buFont typeface="Arial" panose="020B0604020202020204" pitchFamily="34" charset="0"/>
              <a:buChar char="•"/>
            </a:pPr>
            <a:r>
              <a:rPr lang="sv-SE" dirty="0"/>
              <a:t>BE </a:t>
            </a:r>
            <a:r>
              <a:rPr lang="sv-SE" dirty="0" err="1"/>
              <a:t>typically</a:t>
            </a:r>
            <a:r>
              <a:rPr lang="sv-SE" dirty="0"/>
              <a:t> </a:t>
            </a:r>
            <a:r>
              <a:rPr lang="sv-SE" dirty="0" err="1"/>
              <a:t>does</a:t>
            </a:r>
            <a:r>
              <a:rPr lang="sv-SE" dirty="0"/>
              <a:t> not </a:t>
            </a:r>
            <a:r>
              <a:rPr lang="sv-SE" dirty="0" err="1"/>
              <a:t>need</a:t>
            </a:r>
            <a:r>
              <a:rPr lang="sv-SE" dirty="0"/>
              <a:t> any </a:t>
            </a:r>
            <a:r>
              <a:rPr lang="sv-SE" dirty="0" err="1"/>
              <a:t>guarantee</a:t>
            </a:r>
            <a:endParaRPr lang="sv-SE" dirty="0"/>
          </a:p>
          <a:p>
            <a:pPr marL="285750" indent="-285750">
              <a:buFont typeface="Arial" panose="020B0604020202020204" pitchFamily="34" charset="0"/>
              <a:buChar char="•"/>
            </a:pPr>
            <a:r>
              <a:rPr lang="sv-SE" dirty="0">
                <a:solidFill>
                  <a:srgbClr val="7030A0"/>
                </a:solidFill>
              </a:rPr>
              <a:t>AVB </a:t>
            </a:r>
            <a:r>
              <a:rPr lang="sv-SE" dirty="0" err="1">
                <a:solidFill>
                  <a:srgbClr val="7030A0"/>
                </a:solidFill>
              </a:rPr>
              <a:t>needs</a:t>
            </a:r>
            <a:r>
              <a:rPr lang="sv-SE" dirty="0">
                <a:solidFill>
                  <a:srgbClr val="7030A0"/>
                </a:solidFill>
              </a:rPr>
              <a:t> schedulability </a:t>
            </a:r>
            <a:r>
              <a:rPr lang="sv-SE" dirty="0" err="1">
                <a:solidFill>
                  <a:srgbClr val="7030A0"/>
                </a:solidFill>
              </a:rPr>
              <a:t>analysis</a:t>
            </a:r>
            <a:r>
              <a:rPr lang="sv-SE" dirty="0">
                <a:solidFill>
                  <a:srgbClr val="7030A0"/>
                </a:solidFill>
              </a:rPr>
              <a:t> </a:t>
            </a:r>
            <a:r>
              <a:rPr lang="sv-SE" dirty="0"/>
              <a:t>to </a:t>
            </a:r>
            <a:r>
              <a:rPr lang="sv-SE" dirty="0" err="1"/>
              <a:t>determine</a:t>
            </a:r>
            <a:r>
              <a:rPr lang="sv-SE" dirty="0"/>
              <a:t> </a:t>
            </a:r>
            <a:r>
              <a:rPr lang="sv-SE" dirty="0" err="1"/>
              <a:t>whether</a:t>
            </a:r>
            <a:r>
              <a:rPr lang="sv-SE" dirty="0"/>
              <a:t> they </a:t>
            </a:r>
            <a:r>
              <a:rPr lang="sv-SE" dirty="0" err="1"/>
              <a:t>meet</a:t>
            </a:r>
            <a:r>
              <a:rPr lang="sv-SE" dirty="0"/>
              <a:t> their </a:t>
            </a:r>
            <a:r>
              <a:rPr lang="sv-SE" dirty="0" err="1"/>
              <a:t>requirements</a:t>
            </a: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err="1"/>
              <a:t>Analysis</a:t>
            </a:r>
            <a:r>
              <a:rPr lang="sv-SE" dirty="0"/>
              <a:t> in RT systems </a:t>
            </a:r>
            <a:r>
              <a:rPr lang="sv-SE" dirty="0" err="1"/>
              <a:t>can</a:t>
            </a:r>
            <a:r>
              <a:rPr lang="sv-SE" dirty="0"/>
              <a:t> be:</a:t>
            </a:r>
          </a:p>
          <a:p>
            <a:pPr marL="628650" lvl="1" indent="-285750">
              <a:buFont typeface="Arial" panose="020B0604020202020204" pitchFamily="34" charset="0"/>
              <a:buChar char="•"/>
            </a:pPr>
            <a:r>
              <a:rPr lang="sv-SE" dirty="0" err="1">
                <a:solidFill>
                  <a:srgbClr val="7030A0"/>
                </a:solidFill>
              </a:rPr>
              <a:t>Optimistic</a:t>
            </a:r>
            <a:r>
              <a:rPr lang="sv-SE" dirty="0"/>
              <a:t>: </a:t>
            </a:r>
            <a:r>
              <a:rPr lang="sv-SE" dirty="0" err="1"/>
              <a:t>unacceptable</a:t>
            </a:r>
            <a:r>
              <a:rPr lang="sv-SE" dirty="0"/>
              <a:t> as it </a:t>
            </a:r>
            <a:r>
              <a:rPr lang="sv-SE" dirty="0" err="1"/>
              <a:t>fails</a:t>
            </a:r>
            <a:r>
              <a:rPr lang="sv-SE" dirty="0"/>
              <a:t> to </a:t>
            </a:r>
            <a:r>
              <a:rPr lang="sv-SE" dirty="0" err="1"/>
              <a:t>provide</a:t>
            </a:r>
            <a:r>
              <a:rPr lang="sv-SE" dirty="0"/>
              <a:t> </a:t>
            </a:r>
            <a:r>
              <a:rPr lang="sv-SE" dirty="0" err="1"/>
              <a:t>safe</a:t>
            </a:r>
            <a:r>
              <a:rPr lang="sv-SE" dirty="0"/>
              <a:t> </a:t>
            </a:r>
            <a:r>
              <a:rPr lang="sv-SE" dirty="0" err="1"/>
              <a:t>results</a:t>
            </a:r>
            <a:endParaRPr lang="sv-SE" dirty="0"/>
          </a:p>
          <a:p>
            <a:pPr marL="628650" lvl="1" indent="-285750">
              <a:buFont typeface="Arial" panose="020B0604020202020204" pitchFamily="34" charset="0"/>
              <a:buChar char="•"/>
            </a:pPr>
            <a:r>
              <a:rPr lang="sv-SE" dirty="0" err="1">
                <a:solidFill>
                  <a:srgbClr val="7030A0"/>
                </a:solidFill>
              </a:rPr>
              <a:t>Pessimistic</a:t>
            </a:r>
            <a:r>
              <a:rPr lang="sv-SE" dirty="0"/>
              <a:t>: </a:t>
            </a:r>
            <a:r>
              <a:rPr lang="sv-SE" dirty="0" err="1"/>
              <a:t>safe</a:t>
            </a:r>
            <a:r>
              <a:rPr lang="sv-SE" dirty="0"/>
              <a:t> but </a:t>
            </a:r>
            <a:r>
              <a:rPr lang="sv-SE" dirty="0" err="1"/>
              <a:t>leads</a:t>
            </a:r>
            <a:r>
              <a:rPr lang="sv-SE" dirty="0"/>
              <a:t> to </a:t>
            </a:r>
            <a:r>
              <a:rPr lang="sv-SE" dirty="0" err="1"/>
              <a:t>waste</a:t>
            </a:r>
            <a:r>
              <a:rPr lang="sv-SE" dirty="0"/>
              <a:t> </a:t>
            </a:r>
            <a:r>
              <a:rPr lang="sv-SE" dirty="0" err="1"/>
              <a:t>of</a:t>
            </a:r>
            <a:r>
              <a:rPr lang="sv-SE" dirty="0"/>
              <a:t> </a:t>
            </a:r>
            <a:r>
              <a:rPr lang="sv-SE" dirty="0" err="1"/>
              <a:t>resources</a:t>
            </a:r>
            <a:endParaRPr lang="sv-SE" dirty="0"/>
          </a:p>
          <a:p>
            <a:pPr marL="628650" lvl="1" indent="-285750">
              <a:buFont typeface="Arial" panose="020B0604020202020204" pitchFamily="34" charset="0"/>
              <a:buChar char="•"/>
            </a:pPr>
            <a:r>
              <a:rPr lang="sv-SE" dirty="0" err="1">
                <a:solidFill>
                  <a:srgbClr val="7030A0"/>
                </a:solidFill>
              </a:rPr>
              <a:t>Exact</a:t>
            </a:r>
            <a:r>
              <a:rPr lang="sv-SE" dirty="0"/>
              <a:t>: </a:t>
            </a:r>
            <a:r>
              <a:rPr lang="sv-SE" dirty="0" err="1"/>
              <a:t>preferred</a:t>
            </a:r>
            <a:r>
              <a:rPr lang="sv-SE" dirty="0"/>
              <a:t>, but hard to </a:t>
            </a:r>
            <a:r>
              <a:rPr lang="sv-SE" dirty="0" err="1"/>
              <a:t>acheive</a:t>
            </a:r>
            <a:endParaRPr lang="sv-SE" dirty="0"/>
          </a:p>
          <a:p>
            <a:pPr marL="628650" lvl="1"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We </a:t>
            </a:r>
            <a:r>
              <a:rPr lang="sv-SE" dirty="0" err="1">
                <a:solidFill>
                  <a:srgbClr val="7030A0"/>
                </a:solidFill>
              </a:rPr>
              <a:t>aim</a:t>
            </a:r>
            <a:r>
              <a:rPr lang="sv-SE" dirty="0">
                <a:solidFill>
                  <a:srgbClr val="7030A0"/>
                </a:solidFill>
              </a:rPr>
              <a:t> to </a:t>
            </a:r>
            <a:r>
              <a:rPr lang="sv-SE" dirty="0" err="1">
                <a:solidFill>
                  <a:srgbClr val="7030A0"/>
                </a:solidFill>
              </a:rPr>
              <a:t>reduce</a:t>
            </a:r>
            <a:r>
              <a:rPr lang="sv-SE" dirty="0">
                <a:solidFill>
                  <a:srgbClr val="7030A0"/>
                </a:solidFill>
              </a:rPr>
              <a:t> the pessimism </a:t>
            </a:r>
            <a:r>
              <a:rPr lang="sv-SE" dirty="0"/>
              <a:t>in the </a:t>
            </a:r>
            <a:r>
              <a:rPr lang="sv-SE" dirty="0" err="1"/>
              <a:t>analysis</a:t>
            </a:r>
            <a:endParaRPr lang="en-US" dirty="0"/>
          </a:p>
        </p:txBody>
      </p:sp>
    </p:spTree>
    <p:extLst>
      <p:ext uri="{BB962C8B-B14F-4D97-AF65-F5344CB8AC3E}">
        <p14:creationId xmlns:p14="http://schemas.microsoft.com/office/powerpoint/2010/main" val="31045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Schedulability Analysis approaches</a:t>
            </a:r>
          </a:p>
        </p:txBody>
      </p:sp>
      <p:sp>
        <p:nvSpPr>
          <p:cNvPr id="18" name="TextBox 17">
            <a:extLst>
              <a:ext uri="{FF2B5EF4-FFF2-40B4-BE49-F238E27FC236}">
                <a16:creationId xmlns:a16="http://schemas.microsoft.com/office/drawing/2014/main" id="{16089299-5DE0-DD48-4196-C762AD454344}"/>
              </a:ext>
            </a:extLst>
          </p:cNvPr>
          <p:cNvSpPr txBox="1"/>
          <p:nvPr/>
        </p:nvSpPr>
        <p:spPr>
          <a:xfrm>
            <a:off x="348732" y="672583"/>
            <a:ext cx="8531317" cy="507831"/>
          </a:xfrm>
          <a:prstGeom prst="rect">
            <a:avLst/>
          </a:prstGeom>
          <a:noFill/>
        </p:spPr>
        <p:txBody>
          <a:bodyPr wrap="square" rtlCol="0">
            <a:spAutoFit/>
          </a:bodyPr>
          <a:lstStyle/>
          <a:p>
            <a:pPr marL="285750" indent="-285750">
              <a:buFont typeface="Arial" panose="020B0604020202020204" pitchFamily="34" charset="0"/>
              <a:buChar char="•"/>
            </a:pPr>
            <a:r>
              <a:rPr lang="sv-SE" dirty="0"/>
              <a:t>Here we </a:t>
            </a:r>
            <a:r>
              <a:rPr lang="sv-SE" dirty="0" err="1"/>
              <a:t>consider</a:t>
            </a:r>
            <a:r>
              <a:rPr lang="sv-SE" dirty="0"/>
              <a:t> the recent </a:t>
            </a:r>
            <a:r>
              <a:rPr lang="sv-SE" dirty="0" err="1"/>
              <a:t>analysis</a:t>
            </a:r>
            <a:r>
              <a:rPr lang="sv-SE" dirty="0"/>
              <a:t> with </a:t>
            </a:r>
            <a:r>
              <a:rPr lang="sv-SE" dirty="0" err="1"/>
              <a:t>most</a:t>
            </a:r>
            <a:r>
              <a:rPr lang="sv-SE" dirty="0"/>
              <a:t> </a:t>
            </a:r>
            <a:r>
              <a:rPr lang="sv-SE" dirty="0" err="1"/>
              <a:t>of</a:t>
            </a:r>
            <a:r>
              <a:rPr lang="sv-SE" dirty="0"/>
              <a:t> the </a:t>
            </a:r>
            <a:r>
              <a:rPr lang="sv-SE" dirty="0" err="1"/>
              <a:t>shapers</a:t>
            </a:r>
            <a:r>
              <a:rPr lang="sv-SE" dirty="0"/>
              <a:t> and multi-hop</a:t>
            </a:r>
          </a:p>
          <a:p>
            <a:pPr marL="285750" indent="-285750">
              <a:buFont typeface="Arial" panose="020B0604020202020204" pitchFamily="34" charset="0"/>
              <a:buChar char="•"/>
            </a:pPr>
            <a:endParaRPr lang="sv-SE" dirty="0"/>
          </a:p>
        </p:txBody>
      </p:sp>
      <p:sp>
        <p:nvSpPr>
          <p:cNvPr id="2" name="Rectangle: Rounded Corners 1">
            <a:extLst>
              <a:ext uri="{FF2B5EF4-FFF2-40B4-BE49-F238E27FC236}">
                <a16:creationId xmlns:a16="http://schemas.microsoft.com/office/drawing/2014/main" id="{45CE5DA6-458A-B710-ED76-757702E3FD93}"/>
              </a:ext>
            </a:extLst>
          </p:cNvPr>
          <p:cNvSpPr/>
          <p:nvPr/>
        </p:nvSpPr>
        <p:spPr>
          <a:xfrm>
            <a:off x="1022006" y="1067340"/>
            <a:ext cx="1534998" cy="358219"/>
          </a:xfrm>
          <a:prstGeom prst="roundRect">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rPr>
              <a:t>Busy</a:t>
            </a:r>
            <a:r>
              <a:rPr lang="sv-SE" dirty="0">
                <a:solidFill>
                  <a:schemeClr val="tx1"/>
                </a:solidFill>
              </a:rPr>
              <a:t> Period</a:t>
            </a:r>
            <a:endParaRPr lang="en-US" dirty="0">
              <a:solidFill>
                <a:schemeClr val="tx1"/>
              </a:solidFill>
            </a:endParaRPr>
          </a:p>
        </p:txBody>
      </p:sp>
      <p:sp>
        <p:nvSpPr>
          <p:cNvPr id="3" name="Rectangle: Rounded Corners 2">
            <a:extLst>
              <a:ext uri="{FF2B5EF4-FFF2-40B4-BE49-F238E27FC236}">
                <a16:creationId xmlns:a16="http://schemas.microsoft.com/office/drawing/2014/main" id="{3F8D6FC8-3AC4-DAF6-4A6A-590CF2B26099}"/>
              </a:ext>
            </a:extLst>
          </p:cNvPr>
          <p:cNvSpPr/>
          <p:nvPr/>
        </p:nvSpPr>
        <p:spPr>
          <a:xfrm>
            <a:off x="3625357" y="1067340"/>
            <a:ext cx="1534998" cy="358219"/>
          </a:xfrm>
          <a:prstGeom prst="roundRect">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Network </a:t>
            </a:r>
            <a:r>
              <a:rPr lang="sv-SE" dirty="0" err="1">
                <a:solidFill>
                  <a:schemeClr val="tx1"/>
                </a:solidFill>
              </a:rPr>
              <a:t>Calculus</a:t>
            </a:r>
            <a:endParaRPr lang="en-US" dirty="0">
              <a:solidFill>
                <a:schemeClr val="tx1"/>
              </a:solidFill>
            </a:endParaRPr>
          </a:p>
        </p:txBody>
      </p:sp>
      <p:sp>
        <p:nvSpPr>
          <p:cNvPr id="5" name="Rectangle: Rounded Corners 4">
            <a:extLst>
              <a:ext uri="{FF2B5EF4-FFF2-40B4-BE49-F238E27FC236}">
                <a16:creationId xmlns:a16="http://schemas.microsoft.com/office/drawing/2014/main" id="{EFDDDEAD-58D0-71CD-D3E0-D6276787150B}"/>
              </a:ext>
            </a:extLst>
          </p:cNvPr>
          <p:cNvSpPr/>
          <p:nvPr/>
        </p:nvSpPr>
        <p:spPr>
          <a:xfrm>
            <a:off x="6294714" y="1067340"/>
            <a:ext cx="1534998" cy="358219"/>
          </a:xfrm>
          <a:prstGeom prst="roundRect">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rPr>
              <a:t>Eligible</a:t>
            </a:r>
            <a:r>
              <a:rPr lang="sv-SE" dirty="0">
                <a:solidFill>
                  <a:schemeClr val="tx1"/>
                </a:solidFill>
              </a:rPr>
              <a:t> </a:t>
            </a:r>
            <a:r>
              <a:rPr lang="sv-SE" dirty="0" err="1">
                <a:solidFill>
                  <a:schemeClr val="tx1"/>
                </a:solidFill>
              </a:rPr>
              <a:t>Interval</a:t>
            </a:r>
            <a:endParaRPr lang="en-US" dirty="0">
              <a:solidFill>
                <a:schemeClr val="tx1"/>
              </a:solidFill>
            </a:endParaRPr>
          </a:p>
        </p:txBody>
      </p:sp>
      <p:sp>
        <p:nvSpPr>
          <p:cNvPr id="6" name="Rectangle 5">
            <a:extLst>
              <a:ext uri="{FF2B5EF4-FFF2-40B4-BE49-F238E27FC236}">
                <a16:creationId xmlns:a16="http://schemas.microsoft.com/office/drawing/2014/main" id="{0D957B39-79E6-3223-F558-8952E8CD93B9}"/>
              </a:ext>
            </a:extLst>
          </p:cNvPr>
          <p:cNvSpPr/>
          <p:nvPr/>
        </p:nvSpPr>
        <p:spPr>
          <a:xfrm>
            <a:off x="584455" y="1659277"/>
            <a:ext cx="2408549" cy="744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b="1" dirty="0"/>
              <a:t>Modeling of Ethernet AVB networks</a:t>
            </a:r>
          </a:p>
          <a:p>
            <a:pPr algn="ctr"/>
            <a:r>
              <a:rPr lang="en-US" sz="900" b="1" dirty="0"/>
              <a:t>for worst-case timing analysis</a:t>
            </a:r>
            <a:r>
              <a:rPr lang="en-US" sz="900" dirty="0"/>
              <a:t>,” J. Diemer, J. </a:t>
            </a:r>
            <a:r>
              <a:rPr lang="en-US" sz="900" dirty="0" err="1"/>
              <a:t>Rox</a:t>
            </a:r>
            <a:r>
              <a:rPr lang="en-US" sz="900" dirty="0"/>
              <a:t>, and R. Ernst, IFAC, 2012.</a:t>
            </a:r>
          </a:p>
        </p:txBody>
      </p:sp>
      <p:sp>
        <p:nvSpPr>
          <p:cNvPr id="7" name="Rectangle 6">
            <a:extLst>
              <a:ext uri="{FF2B5EF4-FFF2-40B4-BE49-F238E27FC236}">
                <a16:creationId xmlns:a16="http://schemas.microsoft.com/office/drawing/2014/main" id="{A1C08BAE-1432-FD12-A3CB-F9AB2B67A471}"/>
              </a:ext>
            </a:extLst>
          </p:cNvPr>
          <p:cNvSpPr/>
          <p:nvPr/>
        </p:nvSpPr>
        <p:spPr>
          <a:xfrm>
            <a:off x="584455" y="2551197"/>
            <a:ext cx="2408549" cy="744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0" i="0" u="none" strike="noStrike" baseline="0" dirty="0">
                <a:latin typeface="NimbusRomNo9L-Regu"/>
              </a:rPr>
              <a:t>“</a:t>
            </a:r>
            <a:r>
              <a:rPr lang="en-US" sz="900" b="1" dirty="0"/>
              <a:t>Formal worst-case timing analysis of</a:t>
            </a:r>
          </a:p>
          <a:p>
            <a:pPr algn="ctr"/>
            <a:r>
              <a:rPr lang="en-US" sz="900" b="1" dirty="0"/>
              <a:t>Ethernet topologies with strict-priority and AVB switching,</a:t>
            </a:r>
            <a:r>
              <a:rPr lang="en-US" sz="900" dirty="0"/>
              <a:t>” J. Diemer, D. Thiele, and R. Ernst, SIES, 2012.</a:t>
            </a:r>
          </a:p>
        </p:txBody>
      </p:sp>
      <p:sp>
        <p:nvSpPr>
          <p:cNvPr id="8" name="Rectangle 7">
            <a:extLst>
              <a:ext uri="{FF2B5EF4-FFF2-40B4-BE49-F238E27FC236}">
                <a16:creationId xmlns:a16="http://schemas.microsoft.com/office/drawing/2014/main" id="{3F293C8F-8358-5EFF-FC1A-B855565AD6A3}"/>
              </a:ext>
            </a:extLst>
          </p:cNvPr>
          <p:cNvSpPr/>
          <p:nvPr/>
        </p:nvSpPr>
        <p:spPr>
          <a:xfrm>
            <a:off x="584455" y="3480358"/>
            <a:ext cx="2408549" cy="744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0" i="0" u="none" strike="noStrike" baseline="0" dirty="0">
                <a:latin typeface="NimbusRomNo9L-Regu"/>
              </a:rPr>
              <a:t>“</a:t>
            </a:r>
            <a:r>
              <a:rPr lang="en-US" sz="900" b="1" i="0" u="none" strike="noStrike" baseline="0" dirty="0">
                <a:latin typeface="NimbusRomNo9L-Regu"/>
              </a:rPr>
              <a:t>Schedulability analysis</a:t>
            </a:r>
          </a:p>
          <a:p>
            <a:pPr algn="ctr"/>
            <a:r>
              <a:rPr lang="en-US" sz="900" b="1" i="0" u="none" strike="noStrike" baseline="0" dirty="0">
                <a:latin typeface="NimbusRomNo9L-Regu"/>
              </a:rPr>
              <a:t>of Time-Sensitive Networks with scheduled traffic and preemption</a:t>
            </a:r>
          </a:p>
          <a:p>
            <a:pPr algn="ctr"/>
            <a:r>
              <a:rPr lang="en-US" sz="900" b="1" i="0" u="none" strike="noStrike" baseline="0" dirty="0">
                <a:latin typeface="NimbusRomNo9L-Regu"/>
              </a:rPr>
              <a:t>support</a:t>
            </a:r>
            <a:r>
              <a:rPr lang="en-US" sz="900" b="0" i="0" u="none" strike="noStrike" baseline="0" dirty="0">
                <a:latin typeface="NimbusRomNo9L-Regu"/>
              </a:rPr>
              <a:t>,”, L. Lo Bello, M. Ashjaei, G. Patti, and M. Behnam, Journal of PDC, 2020.</a:t>
            </a:r>
            <a:endParaRPr lang="en-US" sz="900" dirty="0"/>
          </a:p>
        </p:txBody>
      </p:sp>
      <p:sp>
        <p:nvSpPr>
          <p:cNvPr id="12" name="Rectangle 11">
            <a:extLst>
              <a:ext uri="{FF2B5EF4-FFF2-40B4-BE49-F238E27FC236}">
                <a16:creationId xmlns:a16="http://schemas.microsoft.com/office/drawing/2014/main" id="{ECAA81DF-B672-372C-BFD7-503DE65F2A1C}"/>
              </a:ext>
            </a:extLst>
          </p:cNvPr>
          <p:cNvSpPr/>
          <p:nvPr/>
        </p:nvSpPr>
        <p:spPr>
          <a:xfrm>
            <a:off x="3168534" y="2403995"/>
            <a:ext cx="2448644" cy="1002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b="1" dirty="0"/>
              <a:t>Latency</a:t>
            </a:r>
          </a:p>
          <a:p>
            <a:pPr algn="ctr"/>
            <a:r>
              <a:rPr lang="en-US" sz="900" b="1" dirty="0"/>
              <a:t>analysis of multiple classes of AVB traffic in TSN with standard credit</a:t>
            </a:r>
          </a:p>
          <a:p>
            <a:pPr algn="ctr"/>
            <a:r>
              <a:rPr lang="en-US" sz="900" b="1" dirty="0"/>
              <a:t>behavior using network calculus</a:t>
            </a:r>
            <a:r>
              <a:rPr lang="en-US" sz="900" dirty="0"/>
              <a:t>,”, L. Zhao, P. Pop, Z. Zheng, H. </a:t>
            </a:r>
            <a:r>
              <a:rPr lang="en-US" sz="900" dirty="0" err="1"/>
              <a:t>Daigmorte</a:t>
            </a:r>
            <a:r>
              <a:rPr lang="en-US" sz="900" dirty="0"/>
              <a:t>, and M. Boyer,  TIE, 2020.</a:t>
            </a:r>
          </a:p>
        </p:txBody>
      </p:sp>
      <p:sp>
        <p:nvSpPr>
          <p:cNvPr id="13" name="Rectangle 12">
            <a:extLst>
              <a:ext uri="{FF2B5EF4-FFF2-40B4-BE49-F238E27FC236}">
                <a16:creationId xmlns:a16="http://schemas.microsoft.com/office/drawing/2014/main" id="{C0173AB5-BA34-9E1E-5A0E-CD5792CA1DE5}"/>
              </a:ext>
            </a:extLst>
          </p:cNvPr>
          <p:cNvSpPr/>
          <p:nvPr/>
        </p:nvSpPr>
        <p:spPr>
          <a:xfrm>
            <a:off x="5895647" y="1677435"/>
            <a:ext cx="2408549" cy="6200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b="1" dirty="0"/>
              <a:t>Schedulability</a:t>
            </a:r>
          </a:p>
          <a:p>
            <a:pPr algn="ctr"/>
            <a:r>
              <a:rPr lang="en-US" sz="900" b="1" dirty="0"/>
              <a:t>analysis of Ethernet AVB switches</a:t>
            </a:r>
            <a:r>
              <a:rPr lang="en-US" sz="900" dirty="0"/>
              <a:t>,”, U. D. </a:t>
            </a:r>
            <a:r>
              <a:rPr lang="en-US" sz="900" dirty="0" err="1"/>
              <a:t>Bordoloi</a:t>
            </a:r>
            <a:r>
              <a:rPr lang="en-US" sz="900" dirty="0"/>
              <a:t>, A. </a:t>
            </a:r>
            <a:r>
              <a:rPr lang="en-US" sz="900" dirty="0" err="1"/>
              <a:t>Aminifar</a:t>
            </a:r>
            <a:r>
              <a:rPr lang="en-US" sz="900" dirty="0"/>
              <a:t>, P. Eles, and Z. Peng, RTCSA, 2014.</a:t>
            </a:r>
          </a:p>
        </p:txBody>
      </p:sp>
      <p:sp>
        <p:nvSpPr>
          <p:cNvPr id="14" name="Rectangle 13">
            <a:extLst>
              <a:ext uri="{FF2B5EF4-FFF2-40B4-BE49-F238E27FC236}">
                <a16:creationId xmlns:a16="http://schemas.microsoft.com/office/drawing/2014/main" id="{C90E4EE3-B251-A8C8-2AFC-03A6612DBEC1}"/>
              </a:ext>
            </a:extLst>
          </p:cNvPr>
          <p:cNvSpPr/>
          <p:nvPr/>
        </p:nvSpPr>
        <p:spPr>
          <a:xfrm>
            <a:off x="3168534" y="1677435"/>
            <a:ext cx="2448644" cy="6200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b="1" dirty="0"/>
              <a:t>Timing analysis of AVB traffic</a:t>
            </a:r>
          </a:p>
          <a:p>
            <a:pPr algn="ctr"/>
            <a:r>
              <a:rPr lang="en-US" sz="900" b="1" dirty="0"/>
              <a:t>in TSN networks using network calculus</a:t>
            </a:r>
            <a:r>
              <a:rPr lang="en-US" sz="900" dirty="0"/>
              <a:t>,” L. Zhao, P. Pop, Z. Zheng, and Q. Li, RTAS, 2018</a:t>
            </a:r>
          </a:p>
        </p:txBody>
      </p:sp>
      <p:sp>
        <p:nvSpPr>
          <p:cNvPr id="16" name="Rectangle 15">
            <a:extLst>
              <a:ext uri="{FF2B5EF4-FFF2-40B4-BE49-F238E27FC236}">
                <a16:creationId xmlns:a16="http://schemas.microsoft.com/office/drawing/2014/main" id="{E178A68A-5950-29AE-3600-3AEE97AF4468}"/>
              </a:ext>
            </a:extLst>
          </p:cNvPr>
          <p:cNvSpPr/>
          <p:nvPr/>
        </p:nvSpPr>
        <p:spPr>
          <a:xfrm>
            <a:off x="5895646" y="2403995"/>
            <a:ext cx="2408549" cy="817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b="1" dirty="0"/>
              <a:t>Independent WCRT analysis for individual priority classes in</a:t>
            </a:r>
          </a:p>
          <a:p>
            <a:pPr algn="ctr"/>
            <a:r>
              <a:rPr lang="en-US" sz="900" b="1" dirty="0"/>
              <a:t>Ethernet AVB</a:t>
            </a:r>
            <a:r>
              <a:rPr lang="en-US" sz="900" dirty="0"/>
              <a:t>,” Cao, Jingyue and Cuijpers, Pieter JL and Bril, Reinder J and Lukkien,</a:t>
            </a:r>
          </a:p>
          <a:p>
            <a:pPr algn="ctr"/>
            <a:r>
              <a:rPr lang="en-US" sz="900" dirty="0"/>
              <a:t>Johan J, RTS Journal,2018.</a:t>
            </a:r>
          </a:p>
        </p:txBody>
      </p:sp>
      <p:sp>
        <p:nvSpPr>
          <p:cNvPr id="17" name="Rectangle 16">
            <a:extLst>
              <a:ext uri="{FF2B5EF4-FFF2-40B4-BE49-F238E27FC236}">
                <a16:creationId xmlns:a16="http://schemas.microsoft.com/office/drawing/2014/main" id="{5038126E-56FF-3CD4-948C-A43389D557C8}"/>
              </a:ext>
            </a:extLst>
          </p:cNvPr>
          <p:cNvSpPr/>
          <p:nvPr/>
        </p:nvSpPr>
        <p:spPr>
          <a:xfrm>
            <a:off x="5266434" y="3890288"/>
            <a:ext cx="3037761" cy="886284"/>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t>
            </a:r>
            <a:r>
              <a:rPr lang="en-US" sz="900" b="1" dirty="0"/>
              <a:t>An Improved Worst-Case Response Time Analysis</a:t>
            </a:r>
          </a:p>
          <a:p>
            <a:pPr algn="ctr"/>
            <a:r>
              <a:rPr lang="en-US" sz="900" b="1" dirty="0"/>
              <a:t>for AVB Traffic in Time-Sensitive Networks</a:t>
            </a:r>
            <a:r>
              <a:rPr lang="en-US" sz="900" dirty="0"/>
              <a:t>,” D. Bujosa, J. Proenza , A. Papadopoulos, T. Nolte, M. Ashjaei, RTSS, 2024.</a:t>
            </a:r>
          </a:p>
        </p:txBody>
      </p:sp>
      <p:cxnSp>
        <p:nvCxnSpPr>
          <p:cNvPr id="20" name="Straight Arrow Connector 19">
            <a:extLst>
              <a:ext uri="{FF2B5EF4-FFF2-40B4-BE49-F238E27FC236}">
                <a16:creationId xmlns:a16="http://schemas.microsoft.com/office/drawing/2014/main" id="{B2A36FF5-170F-7667-F8E3-384E45054E25}"/>
              </a:ext>
            </a:extLst>
          </p:cNvPr>
          <p:cNvCxnSpPr>
            <a:stCxn id="16" idx="2"/>
            <a:endCxn id="17" idx="0"/>
          </p:cNvCxnSpPr>
          <p:nvPr/>
        </p:nvCxnSpPr>
        <p:spPr>
          <a:xfrm flipH="1">
            <a:off x="6785315" y="3221168"/>
            <a:ext cx="314606" cy="6691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51DD7A-89A4-E8FB-1303-3A57C676AE58}"/>
              </a:ext>
            </a:extLst>
          </p:cNvPr>
          <p:cNvCxnSpPr>
            <a:cxnSpLocks/>
            <a:stCxn id="12" idx="2"/>
          </p:cNvCxnSpPr>
          <p:nvPr/>
        </p:nvCxnSpPr>
        <p:spPr>
          <a:xfrm>
            <a:off x="4392856" y="3406875"/>
            <a:ext cx="2113991" cy="4486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A51A7A0-84A3-8B2C-543A-24511B141E81}"/>
              </a:ext>
            </a:extLst>
          </p:cNvPr>
          <p:cNvCxnSpPr>
            <a:cxnSpLocks/>
            <a:stCxn id="8" idx="3"/>
            <a:endCxn id="17" idx="1"/>
          </p:cNvCxnSpPr>
          <p:nvPr/>
        </p:nvCxnSpPr>
        <p:spPr>
          <a:xfrm>
            <a:off x="2993004" y="3852717"/>
            <a:ext cx="2273430" cy="4807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3CABB4C-06EF-ED6A-8D45-4BEC2E9D3B2F}"/>
              </a:ext>
            </a:extLst>
          </p:cNvPr>
          <p:cNvPicPr>
            <a:picLocks noChangeAspect="1"/>
          </p:cNvPicPr>
          <p:nvPr/>
        </p:nvPicPr>
        <p:blipFill>
          <a:blip r:embed="rId3"/>
          <a:stretch>
            <a:fillRect/>
          </a:stretch>
        </p:blipFill>
        <p:spPr>
          <a:xfrm>
            <a:off x="2876776" y="1290783"/>
            <a:ext cx="3699350" cy="2976168"/>
          </a:xfrm>
          <a:prstGeom prst="rect">
            <a:avLst/>
          </a:prstGeom>
          <a:ln>
            <a:solidFill>
              <a:schemeClr val="tx1"/>
            </a:solidFill>
          </a:ln>
        </p:spPr>
      </p:pic>
    </p:spTree>
    <p:extLst>
      <p:ext uri="{BB962C8B-B14F-4D97-AF65-F5344CB8AC3E}">
        <p14:creationId xmlns:p14="http://schemas.microsoft.com/office/powerpoint/2010/main" val="326381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12" grpId="0" animBg="1"/>
      <p:bldP spid="13" grpId="0" animBg="1"/>
      <p:bldP spid="14"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628650" y="670721"/>
            <a:ext cx="7886700" cy="597295"/>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pPr>
              <a:spcAft>
                <a:spcPts val="600"/>
              </a:spcAft>
            </a:pPr>
            <a:r>
              <a:rPr lang="en-US"/>
              <a:t>What now?</a:t>
            </a:r>
          </a:p>
        </p:txBody>
      </p:sp>
      <p:sp>
        <p:nvSpPr>
          <p:cNvPr id="18" name="TextBox 17">
            <a:extLst>
              <a:ext uri="{FF2B5EF4-FFF2-40B4-BE49-F238E27FC236}">
                <a16:creationId xmlns:a16="http://schemas.microsoft.com/office/drawing/2014/main" id="{16089299-5DE0-DD48-4196-C762AD454344}"/>
              </a:ext>
            </a:extLst>
          </p:cNvPr>
          <p:cNvSpPr txBox="1"/>
          <p:nvPr/>
        </p:nvSpPr>
        <p:spPr>
          <a:xfrm>
            <a:off x="628650" y="1369219"/>
            <a:ext cx="3886200" cy="3263504"/>
          </a:xfrm>
          <a:prstGeom prst="rect">
            <a:avLst/>
          </a:prstGeom>
        </p:spPr>
        <p:txBody>
          <a:bodyPr vert="horz" lIns="91440" tIns="45720" rIns="91440" bIns="45720" rtlCol="0">
            <a:normAutofit/>
          </a:bodyPr>
          <a:lstStyle/>
          <a:p>
            <a:pPr marL="171450" indent="-171450">
              <a:lnSpc>
                <a:spcPct val="90000"/>
              </a:lnSpc>
              <a:spcBef>
                <a:spcPts val="750"/>
              </a:spcBef>
              <a:buFont typeface="Arial" panose="020B0604020202020204" pitchFamily="34" charset="0"/>
              <a:buChar char="•"/>
            </a:pPr>
            <a:r>
              <a:rPr lang="en-US" sz="2100" dirty="0">
                <a:solidFill>
                  <a:srgbClr val="00362D"/>
                </a:solidFill>
              </a:rPr>
              <a:t>How do the industry should use the ”mathematics”?</a:t>
            </a:r>
          </a:p>
          <a:p>
            <a:pPr marL="171450" indent="-171450">
              <a:lnSpc>
                <a:spcPct val="90000"/>
              </a:lnSpc>
              <a:spcBef>
                <a:spcPts val="750"/>
              </a:spcBef>
              <a:buFont typeface="Arial" panose="020B0604020202020204" pitchFamily="34" charset="0"/>
              <a:buChar char="•"/>
            </a:pPr>
            <a:r>
              <a:rPr lang="en-US" sz="2100" dirty="0">
                <a:solidFill>
                  <a:srgbClr val="00362D"/>
                </a:solidFill>
              </a:rPr>
              <a:t>An academic tool?</a:t>
            </a:r>
          </a:p>
          <a:p>
            <a:pPr marL="171450" indent="-171450">
              <a:lnSpc>
                <a:spcPct val="90000"/>
              </a:lnSpc>
              <a:spcBef>
                <a:spcPts val="750"/>
              </a:spcBef>
              <a:buFont typeface="Arial" panose="020B0604020202020204" pitchFamily="34" charset="0"/>
              <a:buChar char="•"/>
            </a:pPr>
            <a:r>
              <a:rPr lang="en-US" sz="2100" dirty="0">
                <a:solidFill>
                  <a:srgbClr val="00362D"/>
                </a:solidFill>
              </a:rPr>
              <a:t>Industrialized tool?</a:t>
            </a:r>
          </a:p>
          <a:p>
            <a:pPr marL="171450" indent="-171450">
              <a:lnSpc>
                <a:spcPct val="90000"/>
              </a:lnSpc>
              <a:spcBef>
                <a:spcPts val="750"/>
              </a:spcBef>
              <a:buFont typeface="Arial" panose="020B0604020202020204" pitchFamily="34" charset="0"/>
              <a:buChar char="•"/>
            </a:pPr>
            <a:endParaRPr lang="en-US" sz="2100" dirty="0">
              <a:solidFill>
                <a:srgbClr val="00362D"/>
              </a:solidFill>
            </a:endParaRPr>
          </a:p>
          <a:p>
            <a:pPr marL="171450" indent="-171450">
              <a:lnSpc>
                <a:spcPct val="90000"/>
              </a:lnSpc>
              <a:spcBef>
                <a:spcPts val="750"/>
              </a:spcBef>
              <a:buFont typeface="Arial" panose="020B0604020202020204" pitchFamily="34" charset="0"/>
              <a:buChar char="•"/>
            </a:pPr>
            <a:endParaRPr lang="en-US" sz="2100" dirty="0">
              <a:solidFill>
                <a:srgbClr val="00362D"/>
              </a:solidFill>
            </a:endParaRPr>
          </a:p>
          <a:p>
            <a:pPr marL="171450" indent="-171450">
              <a:lnSpc>
                <a:spcPct val="90000"/>
              </a:lnSpc>
              <a:spcBef>
                <a:spcPts val="750"/>
              </a:spcBef>
              <a:buFont typeface="Arial" panose="020B0604020202020204" pitchFamily="34" charset="0"/>
              <a:buChar char="•"/>
            </a:pPr>
            <a:r>
              <a:rPr lang="en-US" sz="2100" dirty="0">
                <a:solidFill>
                  <a:srgbClr val="00362D"/>
                </a:solidFill>
              </a:rPr>
              <a:t>Software and Systems Development in software engineering</a:t>
            </a:r>
          </a:p>
          <a:p>
            <a:pPr marL="171450" indent="-171450">
              <a:lnSpc>
                <a:spcPct val="90000"/>
              </a:lnSpc>
              <a:spcBef>
                <a:spcPts val="750"/>
              </a:spcBef>
              <a:buFont typeface="Arial" panose="020B0604020202020204" pitchFamily="34" charset="0"/>
              <a:buChar char="•"/>
            </a:pPr>
            <a:endParaRPr lang="en-US" sz="2100" dirty="0">
              <a:solidFill>
                <a:srgbClr val="00362D"/>
              </a:solidFill>
            </a:endParaRPr>
          </a:p>
        </p:txBody>
      </p:sp>
      <p:pic>
        <p:nvPicPr>
          <p:cNvPr id="9" name="Picture 3" descr="\\vmware-host\Shared Folders\smn02\smn02\Research Work\Presentations\130528_PhD-Prop\Development\Figures\Number of ECUs 07.jpg">
            <a:extLst>
              <a:ext uri="{FF2B5EF4-FFF2-40B4-BE49-F238E27FC236}">
                <a16:creationId xmlns:a16="http://schemas.microsoft.com/office/drawing/2014/main" id="{B279C6F4-F544-FED7-FD03-96CBCCED257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923"/>
          <a:stretch/>
        </p:blipFill>
        <p:spPr bwMode="auto">
          <a:xfrm>
            <a:off x="4629152" y="1629992"/>
            <a:ext cx="3886200" cy="23460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1924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Component-based software and system development</a:t>
            </a:r>
          </a:p>
        </p:txBody>
      </p:sp>
      <p:sp>
        <p:nvSpPr>
          <p:cNvPr id="18" name="TextBox 17">
            <a:extLst>
              <a:ext uri="{FF2B5EF4-FFF2-40B4-BE49-F238E27FC236}">
                <a16:creationId xmlns:a16="http://schemas.microsoft.com/office/drawing/2014/main" id="{16089299-5DE0-DD48-4196-C762AD454344}"/>
              </a:ext>
            </a:extLst>
          </p:cNvPr>
          <p:cNvSpPr txBox="1"/>
          <p:nvPr/>
        </p:nvSpPr>
        <p:spPr>
          <a:xfrm>
            <a:off x="348732" y="672583"/>
            <a:ext cx="8531317" cy="1685077"/>
          </a:xfrm>
          <a:prstGeom prst="rect">
            <a:avLst/>
          </a:prstGeom>
          <a:noFill/>
        </p:spPr>
        <p:txBody>
          <a:bodyPr wrap="square" rtlCol="0">
            <a:spAutoFit/>
          </a:bodyPr>
          <a:lstStyle/>
          <a:p>
            <a:pPr marL="285750" indent="-285750">
              <a:buFont typeface="Arial" panose="020B0604020202020204" pitchFamily="34" charset="0"/>
              <a:buChar char="•"/>
            </a:pPr>
            <a:r>
              <a:rPr lang="en-US" sz="1800" dirty="0"/>
              <a:t>Build software systems from </a:t>
            </a:r>
            <a:r>
              <a:rPr lang="en-US" sz="1800" dirty="0">
                <a:solidFill>
                  <a:srgbClr val="0070C0"/>
                </a:solidFill>
              </a:rPr>
              <a:t>pre-existing “elements” </a:t>
            </a:r>
            <a:r>
              <a:rPr lang="en-US" sz="1800" dirty="0"/>
              <a:t>called software components</a:t>
            </a:r>
          </a:p>
          <a:p>
            <a:pPr marL="285750" indent="-285750">
              <a:buFont typeface="Arial" panose="020B0604020202020204" pitchFamily="34" charset="0"/>
              <a:buChar char="•"/>
            </a:pPr>
            <a:r>
              <a:rPr lang="en-US" sz="1800" dirty="0"/>
              <a:t>Building components that can be </a:t>
            </a:r>
            <a:r>
              <a:rPr lang="en-US" sz="1800" dirty="0">
                <a:solidFill>
                  <a:srgbClr val="0070C0"/>
                </a:solidFill>
              </a:rPr>
              <a:t>reused</a:t>
            </a:r>
            <a:r>
              <a:rPr lang="en-US" sz="1800" dirty="0"/>
              <a:t> in different applications </a:t>
            </a:r>
          </a:p>
          <a:p>
            <a:pPr marL="285750" indent="-285750">
              <a:buFont typeface="Arial" panose="020B0604020202020204" pitchFamily="34" charset="0"/>
              <a:buChar char="•"/>
            </a:pPr>
            <a:r>
              <a:rPr lang="en-US" sz="1800" dirty="0"/>
              <a:t>Maintain systems by </a:t>
            </a:r>
            <a:r>
              <a:rPr lang="en-US" sz="1800" dirty="0">
                <a:solidFill>
                  <a:srgbClr val="0070C0"/>
                </a:solidFill>
              </a:rPr>
              <a:t>replacement</a:t>
            </a:r>
            <a:r>
              <a:rPr lang="en-US" sz="1800" dirty="0"/>
              <a:t> of components and introducing new components into the system </a:t>
            </a:r>
          </a:p>
          <a:p>
            <a:pPr marL="285750" indent="-285750">
              <a:buFont typeface="Arial" panose="020B0604020202020204" pitchFamily="34" charset="0"/>
              <a:buChar char="•"/>
            </a:pPr>
            <a:r>
              <a:rPr lang="en-US" sz="1800" dirty="0">
                <a:solidFill>
                  <a:srgbClr val="0070C0"/>
                </a:solidFill>
              </a:rPr>
              <a:t>Separate</a:t>
            </a:r>
            <a:r>
              <a:rPr lang="en-US" sz="1800" dirty="0"/>
              <a:t> development of components from development of systems </a:t>
            </a:r>
          </a:p>
          <a:p>
            <a:pPr marL="285750" indent="-285750">
              <a:buFont typeface="Arial" panose="020B0604020202020204" pitchFamily="34" charset="0"/>
              <a:buChar char="•"/>
            </a:pPr>
            <a:endParaRPr lang="sv-SE" dirty="0"/>
          </a:p>
        </p:txBody>
      </p:sp>
      <p:grpSp>
        <p:nvGrpSpPr>
          <p:cNvPr id="58" name="Group 57">
            <a:extLst>
              <a:ext uri="{FF2B5EF4-FFF2-40B4-BE49-F238E27FC236}">
                <a16:creationId xmlns:a16="http://schemas.microsoft.com/office/drawing/2014/main" id="{CAA219D5-325E-E646-CE51-ECCA103B9E87}"/>
              </a:ext>
            </a:extLst>
          </p:cNvPr>
          <p:cNvGrpSpPr/>
          <p:nvPr/>
        </p:nvGrpSpPr>
        <p:grpSpPr>
          <a:xfrm>
            <a:off x="1636641" y="2556197"/>
            <a:ext cx="6552728" cy="1914720"/>
            <a:chOff x="1187624" y="4538616"/>
            <a:chExt cx="6552728" cy="1914720"/>
          </a:xfrm>
        </p:grpSpPr>
        <p:sp>
          <p:nvSpPr>
            <p:cNvPr id="59" name="Rectangle 58">
              <a:extLst>
                <a:ext uri="{FF2B5EF4-FFF2-40B4-BE49-F238E27FC236}">
                  <a16:creationId xmlns:a16="http://schemas.microsoft.com/office/drawing/2014/main" id="{86F23DD8-220D-0E81-21F4-731DE8B4A8B1}"/>
                </a:ext>
              </a:extLst>
            </p:cNvPr>
            <p:cNvSpPr/>
            <p:nvPr/>
          </p:nvSpPr>
          <p:spPr>
            <a:xfrm>
              <a:off x="4587575" y="5504337"/>
              <a:ext cx="864096" cy="792088"/>
            </a:xfrm>
            <a:prstGeom prst="rect">
              <a:avLst/>
            </a:prstGeom>
            <a:solidFill>
              <a:srgbClr val="A7A7A7">
                <a:lumMod val="20000"/>
                <a:lumOff val="80000"/>
              </a:srgbClr>
            </a:solidFill>
            <a:ln w="12700"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 name="Rectangle 59">
              <a:extLst>
                <a:ext uri="{FF2B5EF4-FFF2-40B4-BE49-F238E27FC236}">
                  <a16:creationId xmlns:a16="http://schemas.microsoft.com/office/drawing/2014/main" id="{70EB40B4-CC9E-57E2-4859-37EC09493E57}"/>
                </a:ext>
              </a:extLst>
            </p:cNvPr>
            <p:cNvSpPr/>
            <p:nvPr/>
          </p:nvSpPr>
          <p:spPr>
            <a:xfrm>
              <a:off x="4515567" y="5588701"/>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 name="Rectangle 60">
              <a:extLst>
                <a:ext uri="{FF2B5EF4-FFF2-40B4-BE49-F238E27FC236}">
                  <a16:creationId xmlns:a16="http://schemas.microsoft.com/office/drawing/2014/main" id="{766DFD95-64E5-1A4D-FFE6-C48DFFF7F039}"/>
                </a:ext>
              </a:extLst>
            </p:cNvPr>
            <p:cNvSpPr/>
            <p:nvPr/>
          </p:nvSpPr>
          <p:spPr>
            <a:xfrm>
              <a:off x="4515567" y="583982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 name="Rectangle 61">
              <a:extLst>
                <a:ext uri="{FF2B5EF4-FFF2-40B4-BE49-F238E27FC236}">
                  <a16:creationId xmlns:a16="http://schemas.microsoft.com/office/drawing/2014/main" id="{863FBD09-AFFE-3D95-50F8-DD802BEF1F4F}"/>
                </a:ext>
              </a:extLst>
            </p:cNvPr>
            <p:cNvSpPr/>
            <p:nvPr/>
          </p:nvSpPr>
          <p:spPr>
            <a:xfrm>
              <a:off x="4515567" y="609909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 name="Rectangle 62">
              <a:extLst>
                <a:ext uri="{FF2B5EF4-FFF2-40B4-BE49-F238E27FC236}">
                  <a16:creationId xmlns:a16="http://schemas.microsoft.com/office/drawing/2014/main" id="{ECDCB065-CC25-CD68-E6B6-8A7145C15FB7}"/>
                </a:ext>
              </a:extLst>
            </p:cNvPr>
            <p:cNvSpPr/>
            <p:nvPr/>
          </p:nvSpPr>
          <p:spPr>
            <a:xfrm>
              <a:off x="3059832" y="5504338"/>
              <a:ext cx="864096" cy="576064"/>
            </a:xfrm>
            <a:prstGeom prst="rect">
              <a:avLst/>
            </a:prstGeom>
            <a:solidFill>
              <a:srgbClr val="A7A7A7">
                <a:lumMod val="20000"/>
                <a:lumOff val="80000"/>
              </a:srgbClr>
            </a:solidFill>
            <a:ln w="12700"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 name="Rectangle 63">
              <a:extLst>
                <a:ext uri="{FF2B5EF4-FFF2-40B4-BE49-F238E27FC236}">
                  <a16:creationId xmlns:a16="http://schemas.microsoft.com/office/drawing/2014/main" id="{21CEAF2E-56FA-A1AB-69F3-8337A9304FEA}"/>
                </a:ext>
              </a:extLst>
            </p:cNvPr>
            <p:cNvSpPr/>
            <p:nvPr/>
          </p:nvSpPr>
          <p:spPr>
            <a:xfrm>
              <a:off x="2987824" y="5588701"/>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5" name="Rectangle 64">
              <a:extLst>
                <a:ext uri="{FF2B5EF4-FFF2-40B4-BE49-F238E27FC236}">
                  <a16:creationId xmlns:a16="http://schemas.microsoft.com/office/drawing/2014/main" id="{098599E9-A4BE-2386-3D42-6CC846AD767B}"/>
                </a:ext>
              </a:extLst>
            </p:cNvPr>
            <p:cNvSpPr/>
            <p:nvPr/>
          </p:nvSpPr>
          <p:spPr>
            <a:xfrm>
              <a:off x="2987824" y="583982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6" name="Rectangle 65">
              <a:extLst>
                <a:ext uri="{FF2B5EF4-FFF2-40B4-BE49-F238E27FC236}">
                  <a16:creationId xmlns:a16="http://schemas.microsoft.com/office/drawing/2014/main" id="{5296F9A5-7FFD-2A27-1ABE-BCFB4DF915D6}"/>
                </a:ext>
              </a:extLst>
            </p:cNvPr>
            <p:cNvSpPr/>
            <p:nvPr/>
          </p:nvSpPr>
          <p:spPr>
            <a:xfrm>
              <a:off x="3851920" y="5584812"/>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7" name="Rectangle 66">
              <a:extLst>
                <a:ext uri="{FF2B5EF4-FFF2-40B4-BE49-F238E27FC236}">
                  <a16:creationId xmlns:a16="http://schemas.microsoft.com/office/drawing/2014/main" id="{49C70873-6BBA-D912-1985-1D750AAD1C33}"/>
                </a:ext>
              </a:extLst>
            </p:cNvPr>
            <p:cNvSpPr/>
            <p:nvPr/>
          </p:nvSpPr>
          <p:spPr>
            <a:xfrm>
              <a:off x="3851920" y="5839665"/>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8" name="Rectangle 67">
              <a:extLst>
                <a:ext uri="{FF2B5EF4-FFF2-40B4-BE49-F238E27FC236}">
                  <a16:creationId xmlns:a16="http://schemas.microsoft.com/office/drawing/2014/main" id="{D048148C-CB75-7DE8-7A43-E014C85EAA10}"/>
                </a:ext>
              </a:extLst>
            </p:cNvPr>
            <p:cNvSpPr/>
            <p:nvPr/>
          </p:nvSpPr>
          <p:spPr>
            <a:xfrm>
              <a:off x="2373083" y="5085183"/>
              <a:ext cx="3711085" cy="1368153"/>
            </a:xfrm>
            <a:prstGeom prst="rect">
              <a:avLst/>
            </a:prstGeom>
            <a:noFill/>
            <a:ln w="19050"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9" name="Rectangle 68">
              <a:extLst>
                <a:ext uri="{FF2B5EF4-FFF2-40B4-BE49-F238E27FC236}">
                  <a16:creationId xmlns:a16="http://schemas.microsoft.com/office/drawing/2014/main" id="{C139FC8B-C072-5D21-2A4E-5A59A364C016}"/>
                </a:ext>
              </a:extLst>
            </p:cNvPr>
            <p:cNvSpPr/>
            <p:nvPr/>
          </p:nvSpPr>
          <p:spPr>
            <a:xfrm>
              <a:off x="2310276" y="609909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70" name="Rectangle 69">
              <a:extLst>
                <a:ext uri="{FF2B5EF4-FFF2-40B4-BE49-F238E27FC236}">
                  <a16:creationId xmlns:a16="http://schemas.microsoft.com/office/drawing/2014/main" id="{C50FF4ED-6018-9A69-FAD5-F0ABE51AF273}"/>
                </a:ext>
              </a:extLst>
            </p:cNvPr>
            <p:cNvSpPr/>
            <p:nvPr/>
          </p:nvSpPr>
          <p:spPr>
            <a:xfrm>
              <a:off x="6017102" y="5594913"/>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71" name="Rectangle 70">
              <a:extLst>
                <a:ext uri="{FF2B5EF4-FFF2-40B4-BE49-F238E27FC236}">
                  <a16:creationId xmlns:a16="http://schemas.microsoft.com/office/drawing/2014/main" id="{6DEE24C9-7ADC-835C-E332-2F958FC13A4C}"/>
                </a:ext>
              </a:extLst>
            </p:cNvPr>
            <p:cNvSpPr/>
            <p:nvPr/>
          </p:nvSpPr>
          <p:spPr>
            <a:xfrm>
              <a:off x="6017102" y="584976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72" name="Straight Arrow Connector 71">
              <a:extLst>
                <a:ext uri="{FF2B5EF4-FFF2-40B4-BE49-F238E27FC236}">
                  <a16:creationId xmlns:a16="http://schemas.microsoft.com/office/drawing/2014/main" id="{B8AF135B-272C-DD56-E3D9-7B7BF6823CA3}"/>
                </a:ext>
              </a:extLst>
            </p:cNvPr>
            <p:cNvCxnSpPr/>
            <p:nvPr/>
          </p:nvCxnSpPr>
          <p:spPr>
            <a:xfrm>
              <a:off x="3980361" y="5644464"/>
              <a:ext cx="535206" cy="3889"/>
            </a:xfrm>
            <a:prstGeom prst="straightConnector1">
              <a:avLst/>
            </a:prstGeom>
            <a:noFill/>
            <a:ln w="19050" cap="flat" cmpd="sng" algn="ctr">
              <a:solidFill>
                <a:srgbClr val="000000"/>
              </a:solidFill>
              <a:prstDash val="solid"/>
              <a:tailEnd type="triangle"/>
            </a:ln>
            <a:effectLst/>
          </p:spPr>
        </p:cxnSp>
        <p:cxnSp>
          <p:nvCxnSpPr>
            <p:cNvPr id="73" name="Straight Arrow Connector 72">
              <a:extLst>
                <a:ext uri="{FF2B5EF4-FFF2-40B4-BE49-F238E27FC236}">
                  <a16:creationId xmlns:a16="http://schemas.microsoft.com/office/drawing/2014/main" id="{25F56C1A-6DA5-5B67-8934-B75E19760F68}"/>
                </a:ext>
              </a:extLst>
            </p:cNvPr>
            <p:cNvCxnSpPr/>
            <p:nvPr/>
          </p:nvCxnSpPr>
          <p:spPr>
            <a:xfrm>
              <a:off x="3986652" y="5900002"/>
              <a:ext cx="535206" cy="3889"/>
            </a:xfrm>
            <a:prstGeom prst="straightConnector1">
              <a:avLst/>
            </a:prstGeom>
            <a:noFill/>
            <a:ln w="19050" cap="flat" cmpd="sng" algn="ctr">
              <a:solidFill>
                <a:srgbClr val="000000"/>
              </a:solidFill>
              <a:prstDash val="solid"/>
              <a:tailEnd type="triangle"/>
            </a:ln>
            <a:effectLst/>
          </p:spPr>
        </p:cxnSp>
        <p:cxnSp>
          <p:nvCxnSpPr>
            <p:cNvPr id="74" name="Straight Arrow Connector 73">
              <a:extLst>
                <a:ext uri="{FF2B5EF4-FFF2-40B4-BE49-F238E27FC236}">
                  <a16:creationId xmlns:a16="http://schemas.microsoft.com/office/drawing/2014/main" id="{ACF5AF5A-61B3-4C8D-DBA7-20CF932A072A}"/>
                </a:ext>
              </a:extLst>
            </p:cNvPr>
            <p:cNvCxnSpPr/>
            <p:nvPr/>
          </p:nvCxnSpPr>
          <p:spPr>
            <a:xfrm>
              <a:off x="2403568" y="5653748"/>
              <a:ext cx="588727" cy="3889"/>
            </a:xfrm>
            <a:prstGeom prst="straightConnector1">
              <a:avLst/>
            </a:prstGeom>
            <a:noFill/>
            <a:ln w="19050" cap="flat" cmpd="sng" algn="ctr">
              <a:solidFill>
                <a:srgbClr val="000000"/>
              </a:solidFill>
              <a:prstDash val="solid"/>
              <a:tailEnd type="triangle"/>
            </a:ln>
            <a:effectLst/>
          </p:spPr>
        </p:cxnSp>
        <p:sp>
          <p:nvSpPr>
            <p:cNvPr id="75" name="Rectangle 74">
              <a:extLst>
                <a:ext uri="{FF2B5EF4-FFF2-40B4-BE49-F238E27FC236}">
                  <a16:creationId xmlns:a16="http://schemas.microsoft.com/office/drawing/2014/main" id="{0FFA1A17-7521-1A93-6B96-5E73E6F26BD8}"/>
                </a:ext>
              </a:extLst>
            </p:cNvPr>
            <p:cNvSpPr/>
            <p:nvPr/>
          </p:nvSpPr>
          <p:spPr>
            <a:xfrm>
              <a:off x="2310276" y="5588701"/>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76" name="Straight Arrow Connector 75">
              <a:extLst>
                <a:ext uri="{FF2B5EF4-FFF2-40B4-BE49-F238E27FC236}">
                  <a16:creationId xmlns:a16="http://schemas.microsoft.com/office/drawing/2014/main" id="{DBAA7F96-D664-D6D3-8F0E-090CEF278A8F}"/>
                </a:ext>
              </a:extLst>
            </p:cNvPr>
            <p:cNvCxnSpPr/>
            <p:nvPr/>
          </p:nvCxnSpPr>
          <p:spPr>
            <a:xfrm>
              <a:off x="2397834" y="5901513"/>
              <a:ext cx="588727" cy="3889"/>
            </a:xfrm>
            <a:prstGeom prst="straightConnector1">
              <a:avLst/>
            </a:prstGeom>
            <a:noFill/>
            <a:ln w="19050" cap="flat" cmpd="sng" algn="ctr">
              <a:solidFill>
                <a:srgbClr val="000000"/>
              </a:solidFill>
              <a:prstDash val="solid"/>
              <a:tailEnd type="triangle"/>
            </a:ln>
            <a:effectLst/>
          </p:spPr>
        </p:cxnSp>
        <p:sp>
          <p:nvSpPr>
            <p:cNvPr id="77" name="Rectangle 76">
              <a:extLst>
                <a:ext uri="{FF2B5EF4-FFF2-40B4-BE49-F238E27FC236}">
                  <a16:creationId xmlns:a16="http://schemas.microsoft.com/office/drawing/2014/main" id="{173E0CB5-FDCE-B03F-FA5A-E540938EBAD7}"/>
                </a:ext>
              </a:extLst>
            </p:cNvPr>
            <p:cNvSpPr/>
            <p:nvPr/>
          </p:nvSpPr>
          <p:spPr>
            <a:xfrm>
              <a:off x="2310276" y="583982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78" name="Straight Arrow Connector 77">
              <a:extLst>
                <a:ext uri="{FF2B5EF4-FFF2-40B4-BE49-F238E27FC236}">
                  <a16:creationId xmlns:a16="http://schemas.microsoft.com/office/drawing/2014/main" id="{4F383E33-F478-6704-69FB-08AF11C8F62A}"/>
                </a:ext>
              </a:extLst>
            </p:cNvPr>
            <p:cNvCxnSpPr/>
            <p:nvPr/>
          </p:nvCxnSpPr>
          <p:spPr>
            <a:xfrm flipV="1">
              <a:off x="2438717" y="6165582"/>
              <a:ext cx="2077499" cy="817"/>
            </a:xfrm>
            <a:prstGeom prst="straightConnector1">
              <a:avLst/>
            </a:prstGeom>
            <a:noFill/>
            <a:ln w="19050" cap="flat" cmpd="sng" algn="ctr">
              <a:solidFill>
                <a:srgbClr val="000000"/>
              </a:solidFill>
              <a:prstDash val="solid"/>
              <a:tailEnd type="triangle"/>
            </a:ln>
            <a:effectLst/>
          </p:spPr>
        </p:cxnSp>
        <p:cxnSp>
          <p:nvCxnSpPr>
            <p:cNvPr id="79" name="Straight Arrow Connector 78">
              <a:extLst>
                <a:ext uri="{FF2B5EF4-FFF2-40B4-BE49-F238E27FC236}">
                  <a16:creationId xmlns:a16="http://schemas.microsoft.com/office/drawing/2014/main" id="{67D63FE6-61FE-9A10-322F-259810B19274}"/>
                </a:ext>
              </a:extLst>
            </p:cNvPr>
            <p:cNvCxnSpPr/>
            <p:nvPr/>
          </p:nvCxnSpPr>
          <p:spPr>
            <a:xfrm>
              <a:off x="5480252" y="5648353"/>
              <a:ext cx="535206" cy="3889"/>
            </a:xfrm>
            <a:prstGeom prst="straightConnector1">
              <a:avLst/>
            </a:prstGeom>
            <a:noFill/>
            <a:ln w="19050" cap="flat" cmpd="sng" algn="ctr">
              <a:solidFill>
                <a:srgbClr val="000000"/>
              </a:solidFill>
              <a:prstDash val="solid"/>
              <a:tailEnd type="triangle"/>
            </a:ln>
            <a:effectLst/>
          </p:spPr>
        </p:cxnSp>
        <p:cxnSp>
          <p:nvCxnSpPr>
            <p:cNvPr id="80" name="Straight Arrow Connector 79">
              <a:extLst>
                <a:ext uri="{FF2B5EF4-FFF2-40B4-BE49-F238E27FC236}">
                  <a16:creationId xmlns:a16="http://schemas.microsoft.com/office/drawing/2014/main" id="{0F34ECB7-3F73-8A16-9F9E-BCDF13783992}"/>
                </a:ext>
              </a:extLst>
            </p:cNvPr>
            <p:cNvCxnSpPr/>
            <p:nvPr/>
          </p:nvCxnSpPr>
          <p:spPr>
            <a:xfrm>
              <a:off x="5481901" y="5903891"/>
              <a:ext cx="535206" cy="3889"/>
            </a:xfrm>
            <a:prstGeom prst="straightConnector1">
              <a:avLst/>
            </a:prstGeom>
            <a:noFill/>
            <a:ln w="19050" cap="flat" cmpd="sng" algn="ctr">
              <a:solidFill>
                <a:srgbClr val="000000"/>
              </a:solidFill>
              <a:prstDash val="solid"/>
              <a:tailEnd type="triangle"/>
            </a:ln>
            <a:effectLst/>
          </p:spPr>
        </p:cxnSp>
        <p:sp>
          <p:nvSpPr>
            <p:cNvPr id="81" name="Rectangle 80">
              <a:extLst>
                <a:ext uri="{FF2B5EF4-FFF2-40B4-BE49-F238E27FC236}">
                  <a16:creationId xmlns:a16="http://schemas.microsoft.com/office/drawing/2014/main" id="{D662014A-BA11-BAFB-4EC7-F8CF02C22300}"/>
                </a:ext>
              </a:extLst>
            </p:cNvPr>
            <p:cNvSpPr/>
            <p:nvPr/>
          </p:nvSpPr>
          <p:spPr>
            <a:xfrm>
              <a:off x="5379663" y="5584812"/>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82" name="Rectangle 81">
              <a:extLst>
                <a:ext uri="{FF2B5EF4-FFF2-40B4-BE49-F238E27FC236}">
                  <a16:creationId xmlns:a16="http://schemas.microsoft.com/office/drawing/2014/main" id="{A109B2F9-01E4-9A4F-D4B7-F7A1280A3F77}"/>
                </a:ext>
              </a:extLst>
            </p:cNvPr>
            <p:cNvSpPr/>
            <p:nvPr/>
          </p:nvSpPr>
          <p:spPr>
            <a:xfrm>
              <a:off x="5379663" y="5839665"/>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83" name="Straight Arrow Connector 82">
              <a:extLst>
                <a:ext uri="{FF2B5EF4-FFF2-40B4-BE49-F238E27FC236}">
                  <a16:creationId xmlns:a16="http://schemas.microsoft.com/office/drawing/2014/main" id="{1E85FBFF-DD0F-6C30-31A4-7FA821FB680A}"/>
                </a:ext>
              </a:extLst>
            </p:cNvPr>
            <p:cNvCxnSpPr/>
            <p:nvPr/>
          </p:nvCxnSpPr>
          <p:spPr>
            <a:xfrm>
              <a:off x="6156176" y="5648353"/>
              <a:ext cx="535206" cy="3889"/>
            </a:xfrm>
            <a:prstGeom prst="straightConnector1">
              <a:avLst/>
            </a:prstGeom>
            <a:noFill/>
            <a:ln w="19050" cap="flat" cmpd="sng" algn="ctr">
              <a:solidFill>
                <a:srgbClr val="000000"/>
              </a:solidFill>
              <a:prstDash val="solid"/>
              <a:tailEnd type="triangle"/>
            </a:ln>
            <a:effectLst/>
          </p:spPr>
        </p:cxnSp>
        <p:cxnSp>
          <p:nvCxnSpPr>
            <p:cNvPr id="84" name="Straight Arrow Connector 83">
              <a:extLst>
                <a:ext uri="{FF2B5EF4-FFF2-40B4-BE49-F238E27FC236}">
                  <a16:creationId xmlns:a16="http://schemas.microsoft.com/office/drawing/2014/main" id="{0A983C39-F75B-7E4F-21CD-8E186949D677}"/>
                </a:ext>
              </a:extLst>
            </p:cNvPr>
            <p:cNvCxnSpPr/>
            <p:nvPr/>
          </p:nvCxnSpPr>
          <p:spPr>
            <a:xfrm>
              <a:off x="6157825" y="5903891"/>
              <a:ext cx="535206" cy="3889"/>
            </a:xfrm>
            <a:prstGeom prst="straightConnector1">
              <a:avLst/>
            </a:prstGeom>
            <a:noFill/>
            <a:ln w="19050" cap="flat" cmpd="sng" algn="ctr">
              <a:solidFill>
                <a:srgbClr val="000000"/>
              </a:solidFill>
              <a:prstDash val="solid"/>
              <a:tailEnd type="triangle"/>
            </a:ln>
            <a:effectLst/>
          </p:spPr>
        </p:cxnSp>
        <p:cxnSp>
          <p:nvCxnSpPr>
            <p:cNvPr id="85" name="Straight Arrow Connector 84">
              <a:extLst>
                <a:ext uri="{FF2B5EF4-FFF2-40B4-BE49-F238E27FC236}">
                  <a16:creationId xmlns:a16="http://schemas.microsoft.com/office/drawing/2014/main" id="{39140CFC-7AC3-B145-02E0-3963EC01B971}"/>
                </a:ext>
              </a:extLst>
            </p:cNvPr>
            <p:cNvCxnSpPr/>
            <p:nvPr/>
          </p:nvCxnSpPr>
          <p:spPr>
            <a:xfrm>
              <a:off x="1726910" y="5648353"/>
              <a:ext cx="588727" cy="3889"/>
            </a:xfrm>
            <a:prstGeom prst="straightConnector1">
              <a:avLst/>
            </a:prstGeom>
            <a:noFill/>
            <a:ln w="19050" cap="flat" cmpd="sng" algn="ctr">
              <a:solidFill>
                <a:srgbClr val="000000"/>
              </a:solidFill>
              <a:prstDash val="solid"/>
              <a:tailEnd type="triangle"/>
            </a:ln>
            <a:effectLst/>
          </p:spPr>
        </p:cxnSp>
        <p:cxnSp>
          <p:nvCxnSpPr>
            <p:cNvPr id="86" name="Straight Arrow Connector 85">
              <a:extLst>
                <a:ext uri="{FF2B5EF4-FFF2-40B4-BE49-F238E27FC236}">
                  <a16:creationId xmlns:a16="http://schemas.microsoft.com/office/drawing/2014/main" id="{A2D0E352-1314-61A6-14E5-394AAE65D20A}"/>
                </a:ext>
              </a:extLst>
            </p:cNvPr>
            <p:cNvCxnSpPr/>
            <p:nvPr/>
          </p:nvCxnSpPr>
          <p:spPr>
            <a:xfrm>
              <a:off x="1721176" y="5896118"/>
              <a:ext cx="588727" cy="3889"/>
            </a:xfrm>
            <a:prstGeom prst="straightConnector1">
              <a:avLst/>
            </a:prstGeom>
            <a:noFill/>
            <a:ln w="19050" cap="flat" cmpd="sng" algn="ctr">
              <a:solidFill>
                <a:srgbClr val="000000"/>
              </a:solidFill>
              <a:prstDash val="solid"/>
              <a:tailEnd type="triangle"/>
            </a:ln>
            <a:effectLst/>
          </p:spPr>
        </p:cxnSp>
        <p:cxnSp>
          <p:nvCxnSpPr>
            <p:cNvPr id="87" name="Straight Arrow Connector 86">
              <a:extLst>
                <a:ext uri="{FF2B5EF4-FFF2-40B4-BE49-F238E27FC236}">
                  <a16:creationId xmlns:a16="http://schemas.microsoft.com/office/drawing/2014/main" id="{7C8AC54A-E617-2487-9236-B291EEE489E0}"/>
                </a:ext>
              </a:extLst>
            </p:cNvPr>
            <p:cNvCxnSpPr/>
            <p:nvPr/>
          </p:nvCxnSpPr>
          <p:spPr>
            <a:xfrm>
              <a:off x="1721176" y="6158352"/>
              <a:ext cx="588727" cy="3889"/>
            </a:xfrm>
            <a:prstGeom prst="straightConnector1">
              <a:avLst/>
            </a:prstGeom>
            <a:noFill/>
            <a:ln w="19050" cap="flat" cmpd="sng" algn="ctr">
              <a:solidFill>
                <a:srgbClr val="000000"/>
              </a:solidFill>
              <a:prstDash val="solid"/>
              <a:tailEnd type="triangle"/>
            </a:ln>
            <a:effectLst/>
          </p:spPr>
        </p:cxnSp>
        <p:sp>
          <p:nvSpPr>
            <p:cNvPr id="88" name="Rectangle 87">
              <a:extLst>
                <a:ext uri="{FF2B5EF4-FFF2-40B4-BE49-F238E27FC236}">
                  <a16:creationId xmlns:a16="http://schemas.microsoft.com/office/drawing/2014/main" id="{FE72A790-64BA-CFD5-2233-B8B4B4014E94}"/>
                </a:ext>
              </a:extLst>
            </p:cNvPr>
            <p:cNvSpPr/>
            <p:nvPr/>
          </p:nvSpPr>
          <p:spPr>
            <a:xfrm>
              <a:off x="6567523" y="5072289"/>
              <a:ext cx="668773" cy="461665"/>
            </a:xfrm>
            <a:prstGeom prst="rect">
              <a:avLst/>
            </a:prstGeom>
          </p:spPr>
          <p:txBody>
            <a:bodyPr wrap="non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Output</a:t>
              </a:r>
            </a:p>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Ports</a:t>
              </a:r>
            </a:p>
          </p:txBody>
        </p:sp>
        <p:sp>
          <p:nvSpPr>
            <p:cNvPr id="89" name="Rectangle 88">
              <a:extLst>
                <a:ext uri="{FF2B5EF4-FFF2-40B4-BE49-F238E27FC236}">
                  <a16:creationId xmlns:a16="http://schemas.microsoft.com/office/drawing/2014/main" id="{7F5CD269-12F1-C6B5-1245-694D979CC411}"/>
                </a:ext>
              </a:extLst>
            </p:cNvPr>
            <p:cNvSpPr/>
            <p:nvPr/>
          </p:nvSpPr>
          <p:spPr>
            <a:xfrm>
              <a:off x="1187624" y="5072289"/>
              <a:ext cx="564578" cy="461665"/>
            </a:xfrm>
            <a:prstGeom prst="rect">
              <a:avLst/>
            </a:prstGeom>
          </p:spPr>
          <p:txBody>
            <a:bodyPr wrap="non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Input</a:t>
              </a:r>
            </a:p>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Ports</a:t>
              </a:r>
            </a:p>
          </p:txBody>
        </p:sp>
        <p:cxnSp>
          <p:nvCxnSpPr>
            <p:cNvPr id="90" name="Straight Connector 89">
              <a:extLst>
                <a:ext uri="{FF2B5EF4-FFF2-40B4-BE49-F238E27FC236}">
                  <a16:creationId xmlns:a16="http://schemas.microsoft.com/office/drawing/2014/main" id="{76354BE4-2ED8-26D8-6845-EE209153BF0D}"/>
                </a:ext>
              </a:extLst>
            </p:cNvPr>
            <p:cNvCxnSpPr>
              <a:endCxn id="89" idx="3"/>
            </p:cNvCxnSpPr>
            <p:nvPr/>
          </p:nvCxnSpPr>
          <p:spPr>
            <a:xfrm flipH="1" flipV="1">
              <a:off x="1752202" y="5303122"/>
              <a:ext cx="590652" cy="265562"/>
            </a:xfrm>
            <a:prstGeom prst="line">
              <a:avLst/>
            </a:prstGeom>
            <a:noFill/>
            <a:ln w="9525" cap="flat" cmpd="sng" algn="ctr">
              <a:solidFill>
                <a:srgbClr val="000000"/>
              </a:solidFill>
              <a:prstDash val="dash"/>
            </a:ln>
            <a:effectLst/>
          </p:spPr>
        </p:cxnSp>
        <p:cxnSp>
          <p:nvCxnSpPr>
            <p:cNvPr id="91" name="Straight Connector 90">
              <a:extLst>
                <a:ext uri="{FF2B5EF4-FFF2-40B4-BE49-F238E27FC236}">
                  <a16:creationId xmlns:a16="http://schemas.microsoft.com/office/drawing/2014/main" id="{5E4A643D-5A8A-7C92-5E46-6C90E9796E25}"/>
                </a:ext>
              </a:extLst>
            </p:cNvPr>
            <p:cNvCxnSpPr/>
            <p:nvPr/>
          </p:nvCxnSpPr>
          <p:spPr>
            <a:xfrm flipH="1">
              <a:off x="6122551" y="5326480"/>
              <a:ext cx="393665" cy="257724"/>
            </a:xfrm>
            <a:prstGeom prst="line">
              <a:avLst/>
            </a:prstGeom>
            <a:noFill/>
            <a:ln w="9525" cap="flat" cmpd="sng" algn="ctr">
              <a:solidFill>
                <a:srgbClr val="000000"/>
              </a:solidFill>
              <a:prstDash val="dash"/>
            </a:ln>
            <a:effectLst/>
          </p:spPr>
        </p:cxnSp>
        <p:sp>
          <p:nvSpPr>
            <p:cNvPr id="92" name="Rectangle 91">
              <a:extLst>
                <a:ext uri="{FF2B5EF4-FFF2-40B4-BE49-F238E27FC236}">
                  <a16:creationId xmlns:a16="http://schemas.microsoft.com/office/drawing/2014/main" id="{58F52EE6-CC89-F998-403E-F9DEC7BDB6A7}"/>
                </a:ext>
              </a:extLst>
            </p:cNvPr>
            <p:cNvSpPr/>
            <p:nvPr/>
          </p:nvSpPr>
          <p:spPr>
            <a:xfrm>
              <a:off x="3167704" y="5502695"/>
              <a:ext cx="652743" cy="615553"/>
            </a:xfrm>
            <a:prstGeom prst="rect">
              <a:avLst/>
            </a:prstGeom>
          </p:spPr>
          <p:txBody>
            <a:bodyPr wrap="none">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C1</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rPr>
                <a:t>F1</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rPr>
                <a:t>WCET1</a:t>
              </a:r>
            </a:p>
          </p:txBody>
        </p:sp>
        <p:sp>
          <p:nvSpPr>
            <p:cNvPr id="93" name="Rectangle 92">
              <a:extLst>
                <a:ext uri="{FF2B5EF4-FFF2-40B4-BE49-F238E27FC236}">
                  <a16:creationId xmlns:a16="http://schemas.microsoft.com/office/drawing/2014/main" id="{4B9F2A62-838E-9465-FC5D-486E73C5AEE7}"/>
                </a:ext>
              </a:extLst>
            </p:cNvPr>
            <p:cNvSpPr/>
            <p:nvPr/>
          </p:nvSpPr>
          <p:spPr>
            <a:xfrm>
              <a:off x="4702529" y="5608864"/>
              <a:ext cx="670376" cy="615553"/>
            </a:xfrm>
            <a:prstGeom prst="rect">
              <a:avLst/>
            </a:prstGeom>
          </p:spPr>
          <p:txBody>
            <a:bodyPr wrap="none">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C2</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rPr>
                <a:t>F2</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rPr>
                <a:t>WCET2</a:t>
              </a:r>
            </a:p>
          </p:txBody>
        </p:sp>
        <p:sp>
          <p:nvSpPr>
            <p:cNvPr id="94" name="Rectangle 93">
              <a:extLst>
                <a:ext uri="{FF2B5EF4-FFF2-40B4-BE49-F238E27FC236}">
                  <a16:creationId xmlns:a16="http://schemas.microsoft.com/office/drawing/2014/main" id="{E7C66B6B-804A-A51E-A9DE-E34F465923E1}"/>
                </a:ext>
              </a:extLst>
            </p:cNvPr>
            <p:cNvSpPr/>
            <p:nvPr/>
          </p:nvSpPr>
          <p:spPr>
            <a:xfrm>
              <a:off x="4083519" y="4538616"/>
              <a:ext cx="3656833" cy="461665"/>
            </a:xfrm>
            <a:prstGeom prst="rect">
              <a:avLst/>
            </a:prstGeom>
          </p:spPr>
          <p:txBody>
            <a:bodyPr wrap="squar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Software component C2, implementing function f2, Worst-case execution time WCET2</a:t>
              </a:r>
            </a:p>
          </p:txBody>
        </p:sp>
        <p:cxnSp>
          <p:nvCxnSpPr>
            <p:cNvPr id="95" name="Straight Connector 94">
              <a:extLst>
                <a:ext uri="{FF2B5EF4-FFF2-40B4-BE49-F238E27FC236}">
                  <a16:creationId xmlns:a16="http://schemas.microsoft.com/office/drawing/2014/main" id="{FB57B05A-7F86-5DF9-87EE-F50E0B86A5F0}"/>
                </a:ext>
              </a:extLst>
            </p:cNvPr>
            <p:cNvCxnSpPr/>
            <p:nvPr/>
          </p:nvCxnSpPr>
          <p:spPr>
            <a:xfrm flipH="1">
              <a:off x="5179214" y="4970979"/>
              <a:ext cx="102789" cy="533358"/>
            </a:xfrm>
            <a:prstGeom prst="line">
              <a:avLst/>
            </a:prstGeom>
            <a:noFill/>
            <a:ln w="9525" cap="flat" cmpd="sng" algn="ctr">
              <a:solidFill>
                <a:srgbClr val="000000"/>
              </a:solidFill>
              <a:prstDash val="dash"/>
            </a:ln>
            <a:effectLst/>
          </p:spPr>
        </p:cxnSp>
        <p:sp>
          <p:nvSpPr>
            <p:cNvPr id="96" name="Rectangle 95">
              <a:extLst>
                <a:ext uri="{FF2B5EF4-FFF2-40B4-BE49-F238E27FC236}">
                  <a16:creationId xmlns:a16="http://schemas.microsoft.com/office/drawing/2014/main" id="{D3ED25B5-8D47-C14F-FE3C-1825DA79FA2B}"/>
                </a:ext>
              </a:extLst>
            </p:cNvPr>
            <p:cNvSpPr/>
            <p:nvPr/>
          </p:nvSpPr>
          <p:spPr>
            <a:xfrm>
              <a:off x="2377549" y="5075352"/>
              <a:ext cx="2722220" cy="307777"/>
            </a:xfrm>
            <a:prstGeom prst="rect">
              <a:avLst/>
            </a:prstGeom>
          </p:spPr>
          <p:txBody>
            <a:bodyPr wrap="non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cs typeface="Calibri"/>
                  <a:sym typeface="Calibri"/>
                </a:rPr>
                <a:t>Software system or a subsystem</a:t>
              </a:r>
            </a:p>
          </p:txBody>
        </p:sp>
      </p:grpSp>
    </p:spTree>
    <p:extLst>
      <p:ext uri="{BB962C8B-B14F-4D97-AF65-F5344CB8AC3E}">
        <p14:creationId xmlns:p14="http://schemas.microsoft.com/office/powerpoint/2010/main" val="343020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Benefits</a:t>
            </a:r>
          </a:p>
        </p:txBody>
      </p:sp>
      <p:sp>
        <p:nvSpPr>
          <p:cNvPr id="18" name="TextBox 17">
            <a:extLst>
              <a:ext uri="{FF2B5EF4-FFF2-40B4-BE49-F238E27FC236}">
                <a16:creationId xmlns:a16="http://schemas.microsoft.com/office/drawing/2014/main" id="{16089299-5DE0-DD48-4196-C762AD454344}"/>
              </a:ext>
            </a:extLst>
          </p:cNvPr>
          <p:cNvSpPr txBox="1"/>
          <p:nvPr/>
        </p:nvSpPr>
        <p:spPr>
          <a:xfrm>
            <a:off x="306341" y="656013"/>
            <a:ext cx="8531317"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t>A </a:t>
            </a:r>
            <a:r>
              <a:rPr lang="en-US" sz="1800" dirty="0">
                <a:solidFill>
                  <a:srgbClr val="0070C0"/>
                </a:solidFill>
              </a:rPr>
              <a:t>structured</a:t>
            </a:r>
            <a:r>
              <a:rPr lang="en-US" sz="1800" dirty="0"/>
              <a:t> way to develop the vehicle software</a:t>
            </a:r>
          </a:p>
          <a:p>
            <a:pPr marL="285750" indent="-285750">
              <a:buFont typeface="Arial" panose="020B0604020202020204" pitchFamily="34" charset="0"/>
              <a:buChar char="•"/>
            </a:pPr>
            <a:r>
              <a:rPr lang="en-US" sz="1800" dirty="0"/>
              <a:t>Manage the </a:t>
            </a:r>
            <a:r>
              <a:rPr lang="en-US" sz="1800" dirty="0">
                <a:solidFill>
                  <a:srgbClr val="0070C0"/>
                </a:solidFill>
              </a:rPr>
              <a:t>complexity</a:t>
            </a:r>
            <a:r>
              <a:rPr lang="en-US" sz="1800" dirty="0"/>
              <a:t> of vehicle software</a:t>
            </a:r>
          </a:p>
          <a:p>
            <a:pPr marL="285750" indent="-285750">
              <a:buFont typeface="Arial" panose="020B0604020202020204" pitchFamily="34" charset="0"/>
              <a:buChar char="•"/>
            </a:pPr>
            <a:r>
              <a:rPr lang="en-US" sz="1800" dirty="0"/>
              <a:t>Allow </a:t>
            </a:r>
            <a:r>
              <a:rPr lang="en-US" sz="1800" dirty="0">
                <a:solidFill>
                  <a:srgbClr val="0070C0"/>
                </a:solidFill>
              </a:rPr>
              <a:t>reuse</a:t>
            </a:r>
            <a:r>
              <a:rPr lang="en-US" sz="1800" dirty="0"/>
              <a:t> of software</a:t>
            </a:r>
          </a:p>
          <a:p>
            <a:pPr marL="285750" indent="-285750">
              <a:buFont typeface="Arial" panose="020B0604020202020204" pitchFamily="34" charset="0"/>
              <a:buChar char="•"/>
            </a:pPr>
            <a:r>
              <a:rPr lang="en-US" sz="1800" dirty="0">
                <a:solidFill>
                  <a:srgbClr val="0070C0"/>
                </a:solidFill>
              </a:rPr>
              <a:t>Legacy software </a:t>
            </a:r>
            <a:r>
              <a:rPr lang="en-US" sz="1800" dirty="0"/>
              <a:t>can be encapsuled in the SW architecture</a:t>
            </a:r>
          </a:p>
          <a:p>
            <a:pPr marL="285750" indent="-285750">
              <a:buFont typeface="Arial" panose="020B0604020202020204" pitchFamily="34" charset="0"/>
              <a:buChar char="•"/>
            </a:pPr>
            <a:r>
              <a:rPr lang="en-US" sz="1800" dirty="0"/>
              <a:t>Linking designs directly to requirements (better </a:t>
            </a:r>
            <a:r>
              <a:rPr lang="en-US" sz="1800" dirty="0">
                <a:solidFill>
                  <a:srgbClr val="0070C0"/>
                </a:solidFill>
              </a:rPr>
              <a:t>traceability</a:t>
            </a:r>
            <a:r>
              <a:rPr lang="en-US" sz="1800" dirty="0"/>
              <a:t>)</a:t>
            </a:r>
          </a:p>
          <a:p>
            <a:pPr marL="285750" indent="-285750">
              <a:buFont typeface="Arial" panose="020B0604020202020204" pitchFamily="34" charset="0"/>
              <a:buChar char="•"/>
            </a:pPr>
            <a:r>
              <a:rPr lang="en-US" sz="1800" dirty="0">
                <a:solidFill>
                  <a:srgbClr val="0070C0"/>
                </a:solidFill>
              </a:rPr>
              <a:t>Easier to communicate </a:t>
            </a:r>
            <a:r>
              <a:rPr lang="en-US" sz="1800" dirty="0"/>
              <a:t>among the development teams</a:t>
            </a:r>
          </a:p>
          <a:p>
            <a:pPr marL="285750" indent="-285750">
              <a:buFont typeface="Arial" panose="020B0604020202020204" pitchFamily="34" charset="0"/>
              <a:buChar char="•"/>
            </a:pPr>
            <a:r>
              <a:rPr lang="en-US" sz="1800" dirty="0"/>
              <a:t>Perform </a:t>
            </a:r>
            <a:r>
              <a:rPr lang="en-US" sz="1800" dirty="0">
                <a:solidFill>
                  <a:srgbClr val="0070C0"/>
                </a:solidFill>
              </a:rPr>
              <a:t>timing analysis </a:t>
            </a:r>
            <a:r>
              <a:rPr lang="en-US" sz="1800" dirty="0"/>
              <a:t>on the software architectures</a:t>
            </a:r>
          </a:p>
        </p:txBody>
      </p:sp>
      <p:grpSp>
        <p:nvGrpSpPr>
          <p:cNvPr id="58" name="Group 57">
            <a:extLst>
              <a:ext uri="{FF2B5EF4-FFF2-40B4-BE49-F238E27FC236}">
                <a16:creationId xmlns:a16="http://schemas.microsoft.com/office/drawing/2014/main" id="{CAA219D5-325E-E646-CE51-ECCA103B9E87}"/>
              </a:ext>
            </a:extLst>
          </p:cNvPr>
          <p:cNvGrpSpPr/>
          <p:nvPr/>
        </p:nvGrpSpPr>
        <p:grpSpPr>
          <a:xfrm>
            <a:off x="1636641" y="2834287"/>
            <a:ext cx="6552728" cy="1914720"/>
            <a:chOff x="1187624" y="4538616"/>
            <a:chExt cx="6552728" cy="1914720"/>
          </a:xfrm>
        </p:grpSpPr>
        <p:sp>
          <p:nvSpPr>
            <p:cNvPr id="59" name="Rectangle 58">
              <a:extLst>
                <a:ext uri="{FF2B5EF4-FFF2-40B4-BE49-F238E27FC236}">
                  <a16:creationId xmlns:a16="http://schemas.microsoft.com/office/drawing/2014/main" id="{86F23DD8-220D-0E81-21F4-731DE8B4A8B1}"/>
                </a:ext>
              </a:extLst>
            </p:cNvPr>
            <p:cNvSpPr/>
            <p:nvPr/>
          </p:nvSpPr>
          <p:spPr>
            <a:xfrm>
              <a:off x="4587575" y="5504337"/>
              <a:ext cx="864096" cy="792088"/>
            </a:xfrm>
            <a:prstGeom prst="rect">
              <a:avLst/>
            </a:prstGeom>
            <a:solidFill>
              <a:srgbClr val="A7A7A7">
                <a:lumMod val="20000"/>
                <a:lumOff val="80000"/>
              </a:srgbClr>
            </a:solidFill>
            <a:ln w="12700"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 name="Rectangle 59">
              <a:extLst>
                <a:ext uri="{FF2B5EF4-FFF2-40B4-BE49-F238E27FC236}">
                  <a16:creationId xmlns:a16="http://schemas.microsoft.com/office/drawing/2014/main" id="{70EB40B4-CC9E-57E2-4859-37EC09493E57}"/>
                </a:ext>
              </a:extLst>
            </p:cNvPr>
            <p:cNvSpPr/>
            <p:nvPr/>
          </p:nvSpPr>
          <p:spPr>
            <a:xfrm>
              <a:off x="4515567" y="5588701"/>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 name="Rectangle 60">
              <a:extLst>
                <a:ext uri="{FF2B5EF4-FFF2-40B4-BE49-F238E27FC236}">
                  <a16:creationId xmlns:a16="http://schemas.microsoft.com/office/drawing/2014/main" id="{766DFD95-64E5-1A4D-FFE6-C48DFFF7F039}"/>
                </a:ext>
              </a:extLst>
            </p:cNvPr>
            <p:cNvSpPr/>
            <p:nvPr/>
          </p:nvSpPr>
          <p:spPr>
            <a:xfrm>
              <a:off x="4515567" y="583982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 name="Rectangle 61">
              <a:extLst>
                <a:ext uri="{FF2B5EF4-FFF2-40B4-BE49-F238E27FC236}">
                  <a16:creationId xmlns:a16="http://schemas.microsoft.com/office/drawing/2014/main" id="{863FBD09-AFFE-3D95-50F8-DD802BEF1F4F}"/>
                </a:ext>
              </a:extLst>
            </p:cNvPr>
            <p:cNvSpPr/>
            <p:nvPr/>
          </p:nvSpPr>
          <p:spPr>
            <a:xfrm>
              <a:off x="4515567" y="609909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 name="Rectangle 62">
              <a:extLst>
                <a:ext uri="{FF2B5EF4-FFF2-40B4-BE49-F238E27FC236}">
                  <a16:creationId xmlns:a16="http://schemas.microsoft.com/office/drawing/2014/main" id="{ECDCB065-CC25-CD68-E6B6-8A7145C15FB7}"/>
                </a:ext>
              </a:extLst>
            </p:cNvPr>
            <p:cNvSpPr/>
            <p:nvPr/>
          </p:nvSpPr>
          <p:spPr>
            <a:xfrm>
              <a:off x="3059832" y="5504338"/>
              <a:ext cx="864096" cy="576064"/>
            </a:xfrm>
            <a:prstGeom prst="rect">
              <a:avLst/>
            </a:prstGeom>
            <a:solidFill>
              <a:srgbClr val="A7A7A7">
                <a:lumMod val="20000"/>
                <a:lumOff val="80000"/>
              </a:srgbClr>
            </a:solidFill>
            <a:ln w="12700"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 name="Rectangle 63">
              <a:extLst>
                <a:ext uri="{FF2B5EF4-FFF2-40B4-BE49-F238E27FC236}">
                  <a16:creationId xmlns:a16="http://schemas.microsoft.com/office/drawing/2014/main" id="{21CEAF2E-56FA-A1AB-69F3-8337A9304FEA}"/>
                </a:ext>
              </a:extLst>
            </p:cNvPr>
            <p:cNvSpPr/>
            <p:nvPr/>
          </p:nvSpPr>
          <p:spPr>
            <a:xfrm>
              <a:off x="2987824" y="5588701"/>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5" name="Rectangle 64">
              <a:extLst>
                <a:ext uri="{FF2B5EF4-FFF2-40B4-BE49-F238E27FC236}">
                  <a16:creationId xmlns:a16="http://schemas.microsoft.com/office/drawing/2014/main" id="{098599E9-A4BE-2386-3D42-6CC846AD767B}"/>
                </a:ext>
              </a:extLst>
            </p:cNvPr>
            <p:cNvSpPr/>
            <p:nvPr/>
          </p:nvSpPr>
          <p:spPr>
            <a:xfrm>
              <a:off x="2987824" y="583982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6" name="Rectangle 65">
              <a:extLst>
                <a:ext uri="{FF2B5EF4-FFF2-40B4-BE49-F238E27FC236}">
                  <a16:creationId xmlns:a16="http://schemas.microsoft.com/office/drawing/2014/main" id="{5296F9A5-7FFD-2A27-1ABE-BCFB4DF915D6}"/>
                </a:ext>
              </a:extLst>
            </p:cNvPr>
            <p:cNvSpPr/>
            <p:nvPr/>
          </p:nvSpPr>
          <p:spPr>
            <a:xfrm>
              <a:off x="3851920" y="5584812"/>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7" name="Rectangle 66">
              <a:extLst>
                <a:ext uri="{FF2B5EF4-FFF2-40B4-BE49-F238E27FC236}">
                  <a16:creationId xmlns:a16="http://schemas.microsoft.com/office/drawing/2014/main" id="{49C70873-6BBA-D912-1985-1D750AAD1C33}"/>
                </a:ext>
              </a:extLst>
            </p:cNvPr>
            <p:cNvSpPr/>
            <p:nvPr/>
          </p:nvSpPr>
          <p:spPr>
            <a:xfrm>
              <a:off x="3851920" y="5839665"/>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8" name="Rectangle 67">
              <a:extLst>
                <a:ext uri="{FF2B5EF4-FFF2-40B4-BE49-F238E27FC236}">
                  <a16:creationId xmlns:a16="http://schemas.microsoft.com/office/drawing/2014/main" id="{D048148C-CB75-7DE8-7A43-E014C85EAA10}"/>
                </a:ext>
              </a:extLst>
            </p:cNvPr>
            <p:cNvSpPr/>
            <p:nvPr/>
          </p:nvSpPr>
          <p:spPr>
            <a:xfrm>
              <a:off x="2373083" y="5085183"/>
              <a:ext cx="3711085" cy="1368153"/>
            </a:xfrm>
            <a:prstGeom prst="rect">
              <a:avLst/>
            </a:prstGeom>
            <a:noFill/>
            <a:ln w="19050"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9" name="Rectangle 68">
              <a:extLst>
                <a:ext uri="{FF2B5EF4-FFF2-40B4-BE49-F238E27FC236}">
                  <a16:creationId xmlns:a16="http://schemas.microsoft.com/office/drawing/2014/main" id="{C139FC8B-C072-5D21-2A4E-5A59A364C016}"/>
                </a:ext>
              </a:extLst>
            </p:cNvPr>
            <p:cNvSpPr/>
            <p:nvPr/>
          </p:nvSpPr>
          <p:spPr>
            <a:xfrm>
              <a:off x="2310276" y="609909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70" name="Rectangle 69">
              <a:extLst>
                <a:ext uri="{FF2B5EF4-FFF2-40B4-BE49-F238E27FC236}">
                  <a16:creationId xmlns:a16="http://schemas.microsoft.com/office/drawing/2014/main" id="{C50FF4ED-6018-9A69-FAD5-F0ABE51AF273}"/>
                </a:ext>
              </a:extLst>
            </p:cNvPr>
            <p:cNvSpPr/>
            <p:nvPr/>
          </p:nvSpPr>
          <p:spPr>
            <a:xfrm>
              <a:off x="6017102" y="5594913"/>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71" name="Rectangle 70">
              <a:extLst>
                <a:ext uri="{FF2B5EF4-FFF2-40B4-BE49-F238E27FC236}">
                  <a16:creationId xmlns:a16="http://schemas.microsoft.com/office/drawing/2014/main" id="{6DEE24C9-7ADC-835C-E332-2F958FC13A4C}"/>
                </a:ext>
              </a:extLst>
            </p:cNvPr>
            <p:cNvSpPr/>
            <p:nvPr/>
          </p:nvSpPr>
          <p:spPr>
            <a:xfrm>
              <a:off x="6017102" y="584976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72" name="Straight Arrow Connector 71">
              <a:extLst>
                <a:ext uri="{FF2B5EF4-FFF2-40B4-BE49-F238E27FC236}">
                  <a16:creationId xmlns:a16="http://schemas.microsoft.com/office/drawing/2014/main" id="{B8AF135B-272C-DD56-E3D9-7B7BF6823CA3}"/>
                </a:ext>
              </a:extLst>
            </p:cNvPr>
            <p:cNvCxnSpPr/>
            <p:nvPr/>
          </p:nvCxnSpPr>
          <p:spPr>
            <a:xfrm>
              <a:off x="3980361" y="5644464"/>
              <a:ext cx="535206" cy="3889"/>
            </a:xfrm>
            <a:prstGeom prst="straightConnector1">
              <a:avLst/>
            </a:prstGeom>
            <a:noFill/>
            <a:ln w="19050" cap="flat" cmpd="sng" algn="ctr">
              <a:solidFill>
                <a:srgbClr val="000000"/>
              </a:solidFill>
              <a:prstDash val="solid"/>
              <a:tailEnd type="triangle"/>
            </a:ln>
            <a:effectLst/>
          </p:spPr>
        </p:cxnSp>
        <p:cxnSp>
          <p:nvCxnSpPr>
            <p:cNvPr id="73" name="Straight Arrow Connector 72">
              <a:extLst>
                <a:ext uri="{FF2B5EF4-FFF2-40B4-BE49-F238E27FC236}">
                  <a16:creationId xmlns:a16="http://schemas.microsoft.com/office/drawing/2014/main" id="{25F56C1A-6DA5-5B67-8934-B75E19760F68}"/>
                </a:ext>
              </a:extLst>
            </p:cNvPr>
            <p:cNvCxnSpPr/>
            <p:nvPr/>
          </p:nvCxnSpPr>
          <p:spPr>
            <a:xfrm>
              <a:off x="3986652" y="5900002"/>
              <a:ext cx="535206" cy="3889"/>
            </a:xfrm>
            <a:prstGeom prst="straightConnector1">
              <a:avLst/>
            </a:prstGeom>
            <a:noFill/>
            <a:ln w="19050" cap="flat" cmpd="sng" algn="ctr">
              <a:solidFill>
                <a:srgbClr val="000000"/>
              </a:solidFill>
              <a:prstDash val="solid"/>
              <a:tailEnd type="triangle"/>
            </a:ln>
            <a:effectLst/>
          </p:spPr>
        </p:cxnSp>
        <p:cxnSp>
          <p:nvCxnSpPr>
            <p:cNvPr id="74" name="Straight Arrow Connector 73">
              <a:extLst>
                <a:ext uri="{FF2B5EF4-FFF2-40B4-BE49-F238E27FC236}">
                  <a16:creationId xmlns:a16="http://schemas.microsoft.com/office/drawing/2014/main" id="{ACF5AF5A-61B3-4C8D-DBA7-20CF932A072A}"/>
                </a:ext>
              </a:extLst>
            </p:cNvPr>
            <p:cNvCxnSpPr/>
            <p:nvPr/>
          </p:nvCxnSpPr>
          <p:spPr>
            <a:xfrm>
              <a:off x="2403568" y="5653748"/>
              <a:ext cx="588727" cy="3889"/>
            </a:xfrm>
            <a:prstGeom prst="straightConnector1">
              <a:avLst/>
            </a:prstGeom>
            <a:noFill/>
            <a:ln w="19050" cap="flat" cmpd="sng" algn="ctr">
              <a:solidFill>
                <a:srgbClr val="000000"/>
              </a:solidFill>
              <a:prstDash val="solid"/>
              <a:tailEnd type="triangle"/>
            </a:ln>
            <a:effectLst/>
          </p:spPr>
        </p:cxnSp>
        <p:sp>
          <p:nvSpPr>
            <p:cNvPr id="75" name="Rectangle 74">
              <a:extLst>
                <a:ext uri="{FF2B5EF4-FFF2-40B4-BE49-F238E27FC236}">
                  <a16:creationId xmlns:a16="http://schemas.microsoft.com/office/drawing/2014/main" id="{0FFA1A17-7521-1A93-6B96-5E73E6F26BD8}"/>
                </a:ext>
              </a:extLst>
            </p:cNvPr>
            <p:cNvSpPr/>
            <p:nvPr/>
          </p:nvSpPr>
          <p:spPr>
            <a:xfrm>
              <a:off x="2310276" y="5588701"/>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76" name="Straight Arrow Connector 75">
              <a:extLst>
                <a:ext uri="{FF2B5EF4-FFF2-40B4-BE49-F238E27FC236}">
                  <a16:creationId xmlns:a16="http://schemas.microsoft.com/office/drawing/2014/main" id="{DBAA7F96-D664-D6D3-8F0E-090CEF278A8F}"/>
                </a:ext>
              </a:extLst>
            </p:cNvPr>
            <p:cNvCxnSpPr/>
            <p:nvPr/>
          </p:nvCxnSpPr>
          <p:spPr>
            <a:xfrm>
              <a:off x="2397834" y="5901513"/>
              <a:ext cx="588727" cy="3889"/>
            </a:xfrm>
            <a:prstGeom prst="straightConnector1">
              <a:avLst/>
            </a:prstGeom>
            <a:noFill/>
            <a:ln w="19050" cap="flat" cmpd="sng" algn="ctr">
              <a:solidFill>
                <a:srgbClr val="000000"/>
              </a:solidFill>
              <a:prstDash val="solid"/>
              <a:tailEnd type="triangle"/>
            </a:ln>
            <a:effectLst/>
          </p:spPr>
        </p:cxnSp>
        <p:sp>
          <p:nvSpPr>
            <p:cNvPr id="77" name="Rectangle 76">
              <a:extLst>
                <a:ext uri="{FF2B5EF4-FFF2-40B4-BE49-F238E27FC236}">
                  <a16:creationId xmlns:a16="http://schemas.microsoft.com/office/drawing/2014/main" id="{173E0CB5-FDCE-B03F-FA5A-E540938EBAD7}"/>
                </a:ext>
              </a:extLst>
            </p:cNvPr>
            <p:cNvSpPr/>
            <p:nvPr/>
          </p:nvSpPr>
          <p:spPr>
            <a:xfrm>
              <a:off x="2310276" y="5839826"/>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78" name="Straight Arrow Connector 77">
              <a:extLst>
                <a:ext uri="{FF2B5EF4-FFF2-40B4-BE49-F238E27FC236}">
                  <a16:creationId xmlns:a16="http://schemas.microsoft.com/office/drawing/2014/main" id="{4F383E33-F478-6704-69FB-08AF11C8F62A}"/>
                </a:ext>
              </a:extLst>
            </p:cNvPr>
            <p:cNvCxnSpPr/>
            <p:nvPr/>
          </p:nvCxnSpPr>
          <p:spPr>
            <a:xfrm flipV="1">
              <a:off x="2438717" y="6165582"/>
              <a:ext cx="2077499" cy="817"/>
            </a:xfrm>
            <a:prstGeom prst="straightConnector1">
              <a:avLst/>
            </a:prstGeom>
            <a:noFill/>
            <a:ln w="19050" cap="flat" cmpd="sng" algn="ctr">
              <a:solidFill>
                <a:srgbClr val="000000"/>
              </a:solidFill>
              <a:prstDash val="solid"/>
              <a:tailEnd type="triangle"/>
            </a:ln>
            <a:effectLst/>
          </p:spPr>
        </p:cxnSp>
        <p:cxnSp>
          <p:nvCxnSpPr>
            <p:cNvPr id="79" name="Straight Arrow Connector 78">
              <a:extLst>
                <a:ext uri="{FF2B5EF4-FFF2-40B4-BE49-F238E27FC236}">
                  <a16:creationId xmlns:a16="http://schemas.microsoft.com/office/drawing/2014/main" id="{67D63FE6-61FE-9A10-322F-259810B19274}"/>
                </a:ext>
              </a:extLst>
            </p:cNvPr>
            <p:cNvCxnSpPr/>
            <p:nvPr/>
          </p:nvCxnSpPr>
          <p:spPr>
            <a:xfrm>
              <a:off x="5480252" y="5648353"/>
              <a:ext cx="535206" cy="3889"/>
            </a:xfrm>
            <a:prstGeom prst="straightConnector1">
              <a:avLst/>
            </a:prstGeom>
            <a:noFill/>
            <a:ln w="19050" cap="flat" cmpd="sng" algn="ctr">
              <a:solidFill>
                <a:srgbClr val="000000"/>
              </a:solidFill>
              <a:prstDash val="solid"/>
              <a:tailEnd type="triangle"/>
            </a:ln>
            <a:effectLst/>
          </p:spPr>
        </p:cxnSp>
        <p:cxnSp>
          <p:nvCxnSpPr>
            <p:cNvPr id="80" name="Straight Arrow Connector 79">
              <a:extLst>
                <a:ext uri="{FF2B5EF4-FFF2-40B4-BE49-F238E27FC236}">
                  <a16:creationId xmlns:a16="http://schemas.microsoft.com/office/drawing/2014/main" id="{0F34ECB7-3F73-8A16-9F9E-BCDF13783992}"/>
                </a:ext>
              </a:extLst>
            </p:cNvPr>
            <p:cNvCxnSpPr/>
            <p:nvPr/>
          </p:nvCxnSpPr>
          <p:spPr>
            <a:xfrm>
              <a:off x="5481901" y="5903891"/>
              <a:ext cx="535206" cy="3889"/>
            </a:xfrm>
            <a:prstGeom prst="straightConnector1">
              <a:avLst/>
            </a:prstGeom>
            <a:noFill/>
            <a:ln w="19050" cap="flat" cmpd="sng" algn="ctr">
              <a:solidFill>
                <a:srgbClr val="000000"/>
              </a:solidFill>
              <a:prstDash val="solid"/>
              <a:tailEnd type="triangle"/>
            </a:ln>
            <a:effectLst/>
          </p:spPr>
        </p:cxnSp>
        <p:sp>
          <p:nvSpPr>
            <p:cNvPr id="81" name="Rectangle 80">
              <a:extLst>
                <a:ext uri="{FF2B5EF4-FFF2-40B4-BE49-F238E27FC236}">
                  <a16:creationId xmlns:a16="http://schemas.microsoft.com/office/drawing/2014/main" id="{D662014A-BA11-BAFB-4EC7-F8CF02C22300}"/>
                </a:ext>
              </a:extLst>
            </p:cNvPr>
            <p:cNvSpPr/>
            <p:nvPr/>
          </p:nvSpPr>
          <p:spPr>
            <a:xfrm>
              <a:off x="5379663" y="5584812"/>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82" name="Rectangle 81">
              <a:extLst>
                <a:ext uri="{FF2B5EF4-FFF2-40B4-BE49-F238E27FC236}">
                  <a16:creationId xmlns:a16="http://schemas.microsoft.com/office/drawing/2014/main" id="{A109B2F9-01E4-9A4F-D4B7-F7A1280A3F77}"/>
                </a:ext>
              </a:extLst>
            </p:cNvPr>
            <p:cNvSpPr/>
            <p:nvPr/>
          </p:nvSpPr>
          <p:spPr>
            <a:xfrm>
              <a:off x="5379663" y="5839665"/>
              <a:ext cx="128441" cy="125321"/>
            </a:xfrm>
            <a:prstGeom prst="rect">
              <a:avLst/>
            </a:prstGeom>
            <a:solidFill>
              <a:srgbClr val="FFFFFF"/>
            </a:solidFill>
            <a:ln w="15875" cap="flat" cmpd="sng" algn="ctr">
              <a:solidFill>
                <a:srgbClr val="000000"/>
              </a:solidFill>
              <a:prstDash val="solid"/>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cxnSp>
          <p:nvCxnSpPr>
            <p:cNvPr id="83" name="Straight Arrow Connector 82">
              <a:extLst>
                <a:ext uri="{FF2B5EF4-FFF2-40B4-BE49-F238E27FC236}">
                  <a16:creationId xmlns:a16="http://schemas.microsoft.com/office/drawing/2014/main" id="{1E85FBFF-DD0F-6C30-31A4-7FA821FB680A}"/>
                </a:ext>
              </a:extLst>
            </p:cNvPr>
            <p:cNvCxnSpPr/>
            <p:nvPr/>
          </p:nvCxnSpPr>
          <p:spPr>
            <a:xfrm>
              <a:off x="6156176" y="5648353"/>
              <a:ext cx="535206" cy="3889"/>
            </a:xfrm>
            <a:prstGeom prst="straightConnector1">
              <a:avLst/>
            </a:prstGeom>
            <a:noFill/>
            <a:ln w="19050" cap="flat" cmpd="sng" algn="ctr">
              <a:solidFill>
                <a:srgbClr val="000000"/>
              </a:solidFill>
              <a:prstDash val="solid"/>
              <a:tailEnd type="triangle"/>
            </a:ln>
            <a:effectLst/>
          </p:spPr>
        </p:cxnSp>
        <p:cxnSp>
          <p:nvCxnSpPr>
            <p:cNvPr id="84" name="Straight Arrow Connector 83">
              <a:extLst>
                <a:ext uri="{FF2B5EF4-FFF2-40B4-BE49-F238E27FC236}">
                  <a16:creationId xmlns:a16="http://schemas.microsoft.com/office/drawing/2014/main" id="{0A983C39-F75B-7E4F-21CD-8E186949D677}"/>
                </a:ext>
              </a:extLst>
            </p:cNvPr>
            <p:cNvCxnSpPr/>
            <p:nvPr/>
          </p:nvCxnSpPr>
          <p:spPr>
            <a:xfrm>
              <a:off x="6157825" y="5903891"/>
              <a:ext cx="535206" cy="3889"/>
            </a:xfrm>
            <a:prstGeom prst="straightConnector1">
              <a:avLst/>
            </a:prstGeom>
            <a:noFill/>
            <a:ln w="19050" cap="flat" cmpd="sng" algn="ctr">
              <a:solidFill>
                <a:srgbClr val="000000"/>
              </a:solidFill>
              <a:prstDash val="solid"/>
              <a:tailEnd type="triangle"/>
            </a:ln>
            <a:effectLst/>
          </p:spPr>
        </p:cxnSp>
        <p:cxnSp>
          <p:nvCxnSpPr>
            <p:cNvPr id="85" name="Straight Arrow Connector 84">
              <a:extLst>
                <a:ext uri="{FF2B5EF4-FFF2-40B4-BE49-F238E27FC236}">
                  <a16:creationId xmlns:a16="http://schemas.microsoft.com/office/drawing/2014/main" id="{39140CFC-7AC3-B145-02E0-3963EC01B971}"/>
                </a:ext>
              </a:extLst>
            </p:cNvPr>
            <p:cNvCxnSpPr/>
            <p:nvPr/>
          </p:nvCxnSpPr>
          <p:spPr>
            <a:xfrm>
              <a:off x="1726910" y="5648353"/>
              <a:ext cx="588727" cy="3889"/>
            </a:xfrm>
            <a:prstGeom prst="straightConnector1">
              <a:avLst/>
            </a:prstGeom>
            <a:noFill/>
            <a:ln w="19050" cap="flat" cmpd="sng" algn="ctr">
              <a:solidFill>
                <a:srgbClr val="000000"/>
              </a:solidFill>
              <a:prstDash val="solid"/>
              <a:tailEnd type="triangle"/>
            </a:ln>
            <a:effectLst/>
          </p:spPr>
        </p:cxnSp>
        <p:cxnSp>
          <p:nvCxnSpPr>
            <p:cNvPr id="86" name="Straight Arrow Connector 85">
              <a:extLst>
                <a:ext uri="{FF2B5EF4-FFF2-40B4-BE49-F238E27FC236}">
                  <a16:creationId xmlns:a16="http://schemas.microsoft.com/office/drawing/2014/main" id="{A2D0E352-1314-61A6-14E5-394AAE65D20A}"/>
                </a:ext>
              </a:extLst>
            </p:cNvPr>
            <p:cNvCxnSpPr/>
            <p:nvPr/>
          </p:nvCxnSpPr>
          <p:spPr>
            <a:xfrm>
              <a:off x="1721176" y="5896118"/>
              <a:ext cx="588727" cy="3889"/>
            </a:xfrm>
            <a:prstGeom prst="straightConnector1">
              <a:avLst/>
            </a:prstGeom>
            <a:noFill/>
            <a:ln w="19050" cap="flat" cmpd="sng" algn="ctr">
              <a:solidFill>
                <a:srgbClr val="000000"/>
              </a:solidFill>
              <a:prstDash val="solid"/>
              <a:tailEnd type="triangle"/>
            </a:ln>
            <a:effectLst/>
          </p:spPr>
        </p:cxnSp>
        <p:cxnSp>
          <p:nvCxnSpPr>
            <p:cNvPr id="87" name="Straight Arrow Connector 86">
              <a:extLst>
                <a:ext uri="{FF2B5EF4-FFF2-40B4-BE49-F238E27FC236}">
                  <a16:creationId xmlns:a16="http://schemas.microsoft.com/office/drawing/2014/main" id="{7C8AC54A-E617-2487-9236-B291EEE489E0}"/>
                </a:ext>
              </a:extLst>
            </p:cNvPr>
            <p:cNvCxnSpPr/>
            <p:nvPr/>
          </p:nvCxnSpPr>
          <p:spPr>
            <a:xfrm>
              <a:off x="1721176" y="6158352"/>
              <a:ext cx="588727" cy="3889"/>
            </a:xfrm>
            <a:prstGeom prst="straightConnector1">
              <a:avLst/>
            </a:prstGeom>
            <a:noFill/>
            <a:ln w="19050" cap="flat" cmpd="sng" algn="ctr">
              <a:solidFill>
                <a:srgbClr val="000000"/>
              </a:solidFill>
              <a:prstDash val="solid"/>
              <a:tailEnd type="triangle"/>
            </a:ln>
            <a:effectLst/>
          </p:spPr>
        </p:cxnSp>
        <p:sp>
          <p:nvSpPr>
            <p:cNvPr id="88" name="Rectangle 87">
              <a:extLst>
                <a:ext uri="{FF2B5EF4-FFF2-40B4-BE49-F238E27FC236}">
                  <a16:creationId xmlns:a16="http://schemas.microsoft.com/office/drawing/2014/main" id="{FE72A790-64BA-CFD5-2233-B8B4B4014E94}"/>
                </a:ext>
              </a:extLst>
            </p:cNvPr>
            <p:cNvSpPr/>
            <p:nvPr/>
          </p:nvSpPr>
          <p:spPr>
            <a:xfrm>
              <a:off x="6567523" y="5072289"/>
              <a:ext cx="668773" cy="461665"/>
            </a:xfrm>
            <a:prstGeom prst="rect">
              <a:avLst/>
            </a:prstGeom>
          </p:spPr>
          <p:txBody>
            <a:bodyPr wrap="non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Output</a:t>
              </a:r>
            </a:p>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Ports</a:t>
              </a:r>
            </a:p>
          </p:txBody>
        </p:sp>
        <p:sp>
          <p:nvSpPr>
            <p:cNvPr id="89" name="Rectangle 88">
              <a:extLst>
                <a:ext uri="{FF2B5EF4-FFF2-40B4-BE49-F238E27FC236}">
                  <a16:creationId xmlns:a16="http://schemas.microsoft.com/office/drawing/2014/main" id="{7F5CD269-12F1-C6B5-1245-694D979CC411}"/>
                </a:ext>
              </a:extLst>
            </p:cNvPr>
            <p:cNvSpPr/>
            <p:nvPr/>
          </p:nvSpPr>
          <p:spPr>
            <a:xfrm>
              <a:off x="1187624" y="5072289"/>
              <a:ext cx="564578" cy="461665"/>
            </a:xfrm>
            <a:prstGeom prst="rect">
              <a:avLst/>
            </a:prstGeom>
          </p:spPr>
          <p:txBody>
            <a:bodyPr wrap="non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Input</a:t>
              </a:r>
            </a:p>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Ports</a:t>
              </a:r>
            </a:p>
          </p:txBody>
        </p:sp>
        <p:cxnSp>
          <p:nvCxnSpPr>
            <p:cNvPr id="90" name="Straight Connector 89">
              <a:extLst>
                <a:ext uri="{FF2B5EF4-FFF2-40B4-BE49-F238E27FC236}">
                  <a16:creationId xmlns:a16="http://schemas.microsoft.com/office/drawing/2014/main" id="{76354BE4-2ED8-26D8-6845-EE209153BF0D}"/>
                </a:ext>
              </a:extLst>
            </p:cNvPr>
            <p:cNvCxnSpPr>
              <a:endCxn id="89" idx="3"/>
            </p:cNvCxnSpPr>
            <p:nvPr/>
          </p:nvCxnSpPr>
          <p:spPr>
            <a:xfrm flipH="1" flipV="1">
              <a:off x="1752202" y="5303122"/>
              <a:ext cx="590652" cy="265562"/>
            </a:xfrm>
            <a:prstGeom prst="line">
              <a:avLst/>
            </a:prstGeom>
            <a:noFill/>
            <a:ln w="9525" cap="flat" cmpd="sng" algn="ctr">
              <a:solidFill>
                <a:srgbClr val="000000"/>
              </a:solidFill>
              <a:prstDash val="dash"/>
            </a:ln>
            <a:effectLst/>
          </p:spPr>
        </p:cxnSp>
        <p:cxnSp>
          <p:nvCxnSpPr>
            <p:cNvPr id="91" name="Straight Connector 90">
              <a:extLst>
                <a:ext uri="{FF2B5EF4-FFF2-40B4-BE49-F238E27FC236}">
                  <a16:creationId xmlns:a16="http://schemas.microsoft.com/office/drawing/2014/main" id="{5E4A643D-5A8A-7C92-5E46-6C90E9796E25}"/>
                </a:ext>
              </a:extLst>
            </p:cNvPr>
            <p:cNvCxnSpPr/>
            <p:nvPr/>
          </p:nvCxnSpPr>
          <p:spPr>
            <a:xfrm flipH="1">
              <a:off x="6122551" y="5326480"/>
              <a:ext cx="393665" cy="257724"/>
            </a:xfrm>
            <a:prstGeom prst="line">
              <a:avLst/>
            </a:prstGeom>
            <a:noFill/>
            <a:ln w="9525" cap="flat" cmpd="sng" algn="ctr">
              <a:solidFill>
                <a:srgbClr val="000000"/>
              </a:solidFill>
              <a:prstDash val="dash"/>
            </a:ln>
            <a:effectLst/>
          </p:spPr>
        </p:cxnSp>
        <p:sp>
          <p:nvSpPr>
            <p:cNvPr id="92" name="Rectangle 91">
              <a:extLst>
                <a:ext uri="{FF2B5EF4-FFF2-40B4-BE49-F238E27FC236}">
                  <a16:creationId xmlns:a16="http://schemas.microsoft.com/office/drawing/2014/main" id="{58F52EE6-CC89-F998-403E-F9DEC7BDB6A7}"/>
                </a:ext>
              </a:extLst>
            </p:cNvPr>
            <p:cNvSpPr/>
            <p:nvPr/>
          </p:nvSpPr>
          <p:spPr>
            <a:xfrm>
              <a:off x="3167704" y="5502695"/>
              <a:ext cx="652743" cy="615553"/>
            </a:xfrm>
            <a:prstGeom prst="rect">
              <a:avLst/>
            </a:prstGeom>
          </p:spPr>
          <p:txBody>
            <a:bodyPr wrap="none">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C1</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rPr>
                <a:t>F1</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rPr>
                <a:t>WCET1</a:t>
              </a:r>
            </a:p>
          </p:txBody>
        </p:sp>
        <p:sp>
          <p:nvSpPr>
            <p:cNvPr id="93" name="Rectangle 92">
              <a:extLst>
                <a:ext uri="{FF2B5EF4-FFF2-40B4-BE49-F238E27FC236}">
                  <a16:creationId xmlns:a16="http://schemas.microsoft.com/office/drawing/2014/main" id="{4B9F2A62-838E-9465-FC5D-486E73C5AEE7}"/>
                </a:ext>
              </a:extLst>
            </p:cNvPr>
            <p:cNvSpPr/>
            <p:nvPr/>
          </p:nvSpPr>
          <p:spPr>
            <a:xfrm>
              <a:off x="4702529" y="5608864"/>
              <a:ext cx="670376" cy="615553"/>
            </a:xfrm>
            <a:prstGeom prst="rect">
              <a:avLst/>
            </a:prstGeom>
          </p:spPr>
          <p:txBody>
            <a:bodyPr wrap="none">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C2</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rPr>
                <a:t>F2</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cs typeface="Calibri"/>
                  <a:sym typeface="Calibri"/>
                </a:rPr>
                <a:t>WCET2</a:t>
              </a:r>
            </a:p>
          </p:txBody>
        </p:sp>
        <p:sp>
          <p:nvSpPr>
            <p:cNvPr id="94" name="Rectangle 93">
              <a:extLst>
                <a:ext uri="{FF2B5EF4-FFF2-40B4-BE49-F238E27FC236}">
                  <a16:creationId xmlns:a16="http://schemas.microsoft.com/office/drawing/2014/main" id="{E7C66B6B-804A-A51E-A9DE-E34F465923E1}"/>
                </a:ext>
              </a:extLst>
            </p:cNvPr>
            <p:cNvSpPr/>
            <p:nvPr/>
          </p:nvSpPr>
          <p:spPr>
            <a:xfrm>
              <a:off x="4083519" y="4538616"/>
              <a:ext cx="3656833" cy="461665"/>
            </a:xfrm>
            <a:prstGeom prst="rect">
              <a:avLst/>
            </a:prstGeom>
          </p:spPr>
          <p:txBody>
            <a:bodyPr wrap="squar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Software component C2, implementing function f2, Worst-case execution time WCET2</a:t>
              </a:r>
            </a:p>
          </p:txBody>
        </p:sp>
        <p:cxnSp>
          <p:nvCxnSpPr>
            <p:cNvPr id="95" name="Straight Connector 94">
              <a:extLst>
                <a:ext uri="{FF2B5EF4-FFF2-40B4-BE49-F238E27FC236}">
                  <a16:creationId xmlns:a16="http://schemas.microsoft.com/office/drawing/2014/main" id="{FB57B05A-7F86-5DF9-87EE-F50E0B86A5F0}"/>
                </a:ext>
              </a:extLst>
            </p:cNvPr>
            <p:cNvCxnSpPr/>
            <p:nvPr/>
          </p:nvCxnSpPr>
          <p:spPr>
            <a:xfrm flipH="1">
              <a:off x="5179214" y="4970979"/>
              <a:ext cx="102789" cy="533358"/>
            </a:xfrm>
            <a:prstGeom prst="line">
              <a:avLst/>
            </a:prstGeom>
            <a:noFill/>
            <a:ln w="9525" cap="flat" cmpd="sng" algn="ctr">
              <a:solidFill>
                <a:srgbClr val="000000"/>
              </a:solidFill>
              <a:prstDash val="dash"/>
            </a:ln>
            <a:effectLst/>
          </p:spPr>
        </p:cxnSp>
        <p:sp>
          <p:nvSpPr>
            <p:cNvPr id="96" name="Rectangle 95">
              <a:extLst>
                <a:ext uri="{FF2B5EF4-FFF2-40B4-BE49-F238E27FC236}">
                  <a16:creationId xmlns:a16="http://schemas.microsoft.com/office/drawing/2014/main" id="{D3ED25B5-8D47-C14F-FE3C-1825DA79FA2B}"/>
                </a:ext>
              </a:extLst>
            </p:cNvPr>
            <p:cNvSpPr/>
            <p:nvPr/>
          </p:nvSpPr>
          <p:spPr>
            <a:xfrm>
              <a:off x="2377549" y="5075352"/>
              <a:ext cx="2722220" cy="307777"/>
            </a:xfrm>
            <a:prstGeom prst="rect">
              <a:avLst/>
            </a:prstGeom>
          </p:spPr>
          <p:txBody>
            <a:bodyPr wrap="none">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cs typeface="Calibri"/>
                  <a:sym typeface="Calibri"/>
                </a:rPr>
                <a:t>Software system or a subsystem</a:t>
              </a:r>
            </a:p>
          </p:txBody>
        </p:sp>
      </p:grpSp>
    </p:spTree>
    <p:extLst>
      <p:ext uri="{BB962C8B-B14F-4D97-AF65-F5344CB8AC3E}">
        <p14:creationId xmlns:p14="http://schemas.microsoft.com/office/powerpoint/2010/main" val="179766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Component-based software and system development</a:t>
            </a:r>
          </a:p>
        </p:txBody>
      </p:sp>
      <p:pic>
        <p:nvPicPr>
          <p:cNvPr id="2" name="Picture 3" descr="\\vmware-host\Shared Folders\smn02\smn02\Research Work\Presentations\130528_PhD-Prop\Development\Figures\Number of ECUs 07.jpg">
            <a:extLst>
              <a:ext uri="{FF2B5EF4-FFF2-40B4-BE49-F238E27FC236}">
                <a16:creationId xmlns:a16="http://schemas.microsoft.com/office/drawing/2014/main" id="{F0FFED96-5C7C-D016-DDC9-35DE81AF1C1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923"/>
          <a:stretch/>
        </p:blipFill>
        <p:spPr bwMode="auto">
          <a:xfrm>
            <a:off x="4737387" y="1266629"/>
            <a:ext cx="4350051" cy="2480589"/>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id="{481B684C-074D-EB67-A54A-ADDEFE875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362" y="1505166"/>
            <a:ext cx="1152128" cy="699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1DBBBDB-3055-679E-10F4-3CCA4B96E6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1206" y="1699489"/>
            <a:ext cx="1152128" cy="699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1989E26-B307-070F-4D2A-AB41F03889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050" y="1893812"/>
            <a:ext cx="1152128" cy="699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AA7B90F-D646-6EBB-3A18-CB5653F19F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8894" y="2088135"/>
            <a:ext cx="1152128" cy="699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B87C9AE-00E3-270E-5D2A-78D91ABA4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7738" y="2282458"/>
            <a:ext cx="1152128" cy="699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477ED227-4609-7CE3-F56E-2D9495CDE249}"/>
              </a:ext>
            </a:extLst>
          </p:cNvPr>
          <p:cNvSpPr txBox="1"/>
          <p:nvPr/>
        </p:nvSpPr>
        <p:spPr>
          <a:xfrm>
            <a:off x="2300844" y="1093110"/>
            <a:ext cx="2662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Georgia"/>
                <a:ea typeface="+mn-ea"/>
                <a:cs typeface="+mn-cs"/>
              </a:rPr>
              <a:t>Millions </a:t>
            </a:r>
            <a:r>
              <a:rPr kumimoji="0" lang="sv-SE" sz="1800" b="0" i="0" u="none" strike="noStrike" kern="1200" cap="none" spc="0" normalizeH="0" baseline="0" noProof="0" dirty="0" err="1">
                <a:ln>
                  <a:noFill/>
                </a:ln>
                <a:solidFill>
                  <a:prstClr val="black"/>
                </a:solidFill>
                <a:effectLst/>
                <a:uLnTx/>
                <a:uFillTx/>
                <a:latin typeface="Georgia"/>
                <a:ea typeface="+mn-ea"/>
                <a:cs typeface="+mn-cs"/>
              </a:rPr>
              <a:t>of</a:t>
            </a:r>
            <a:r>
              <a:rPr kumimoji="0" lang="sv-SE" sz="1800" b="0" i="0" u="none" strike="noStrike" kern="1200" cap="none" spc="0" normalizeH="0" baseline="0" noProof="0" dirty="0">
                <a:ln>
                  <a:noFill/>
                </a:ln>
                <a:solidFill>
                  <a:prstClr val="black"/>
                </a:solidFill>
                <a:effectLst/>
                <a:uLnTx/>
                <a:uFillTx/>
                <a:latin typeface="Georgia"/>
                <a:ea typeface="+mn-ea"/>
                <a:cs typeface="+mn-cs"/>
              </a:rPr>
              <a:t> </a:t>
            </a:r>
            <a:r>
              <a:rPr kumimoji="0" lang="sv-SE" sz="1800" b="0" i="0" u="none" strike="noStrike" kern="1200" cap="none" spc="0" normalizeH="0" baseline="0" noProof="0" dirty="0" err="1">
                <a:ln>
                  <a:noFill/>
                </a:ln>
                <a:solidFill>
                  <a:prstClr val="black"/>
                </a:solidFill>
                <a:effectLst/>
                <a:uLnTx/>
                <a:uFillTx/>
                <a:latin typeface="Georgia"/>
                <a:ea typeface="+mn-ea"/>
                <a:cs typeface="+mn-cs"/>
              </a:rPr>
              <a:t>lines</a:t>
            </a:r>
            <a:r>
              <a:rPr kumimoji="0" lang="sv-SE" sz="1800" b="0" i="0" u="none" strike="noStrike" kern="1200" cap="none" spc="0" normalizeH="0" baseline="0" noProof="0" dirty="0">
                <a:ln>
                  <a:noFill/>
                </a:ln>
                <a:solidFill>
                  <a:prstClr val="black"/>
                </a:solidFill>
                <a:effectLst/>
                <a:uLnTx/>
                <a:uFillTx/>
                <a:latin typeface="Georgia"/>
                <a:ea typeface="+mn-ea"/>
                <a:cs typeface="+mn-cs"/>
              </a:rPr>
              <a:t> </a:t>
            </a:r>
            <a:r>
              <a:rPr kumimoji="0" lang="sv-SE" sz="1800" b="0" i="0" u="none" strike="noStrike" kern="1200" cap="none" spc="0" normalizeH="0" baseline="0" noProof="0" dirty="0" err="1">
                <a:ln>
                  <a:noFill/>
                </a:ln>
                <a:solidFill>
                  <a:prstClr val="black"/>
                </a:solidFill>
                <a:effectLst/>
                <a:uLnTx/>
                <a:uFillTx/>
                <a:latin typeface="Georgia"/>
                <a:ea typeface="+mn-ea"/>
                <a:cs typeface="+mn-cs"/>
              </a:rPr>
              <a:t>of</a:t>
            </a:r>
            <a:r>
              <a:rPr kumimoji="0" lang="sv-SE" sz="1800" b="0" i="0" u="none" strike="noStrike" kern="1200" cap="none" spc="0" normalizeH="0" baseline="0" noProof="0" dirty="0">
                <a:ln>
                  <a:noFill/>
                </a:ln>
                <a:solidFill>
                  <a:prstClr val="black"/>
                </a:solidFill>
                <a:effectLst/>
                <a:uLnTx/>
                <a:uFillTx/>
                <a:latin typeface="Georgia"/>
                <a:ea typeface="+mn-ea"/>
                <a:cs typeface="+mn-cs"/>
              </a:rPr>
              <a:t> </a:t>
            </a:r>
            <a:r>
              <a:rPr kumimoji="0" lang="sv-SE" sz="1800" b="0" i="0" u="none" strike="noStrike" kern="1200" cap="none" spc="0" normalizeH="0" baseline="0" noProof="0" dirty="0" err="1">
                <a:ln>
                  <a:noFill/>
                </a:ln>
                <a:solidFill>
                  <a:prstClr val="black"/>
                </a:solidFill>
                <a:effectLst/>
                <a:uLnTx/>
                <a:uFillTx/>
                <a:latin typeface="Georgia"/>
                <a:ea typeface="+mn-ea"/>
                <a:cs typeface="+mn-cs"/>
              </a:rPr>
              <a:t>code</a:t>
            </a:r>
            <a:endParaRPr kumimoji="0" lang="sv-SE"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363C7678-CB4C-C6CF-2E6A-CF09CAB92E2F}"/>
              </a:ext>
            </a:extLst>
          </p:cNvPr>
          <p:cNvPicPr>
            <a:picLocks noChangeAspect="1"/>
          </p:cNvPicPr>
          <p:nvPr/>
        </p:nvPicPr>
        <p:blipFill>
          <a:blip r:embed="rId5"/>
          <a:stretch>
            <a:fillRect/>
          </a:stretch>
        </p:blipFill>
        <p:spPr>
          <a:xfrm>
            <a:off x="-3412" y="1266629"/>
            <a:ext cx="2365046" cy="2337123"/>
          </a:xfrm>
          <a:prstGeom prst="rect">
            <a:avLst/>
          </a:prstGeom>
        </p:spPr>
      </p:pic>
      <p:sp>
        <p:nvSpPr>
          <p:cNvPr id="11" name="Notched Right Arrow 37">
            <a:extLst>
              <a:ext uri="{FF2B5EF4-FFF2-40B4-BE49-F238E27FC236}">
                <a16:creationId xmlns:a16="http://schemas.microsoft.com/office/drawing/2014/main" id="{D23BA728-024A-C715-6D40-9BE95039C0F4}"/>
              </a:ext>
            </a:extLst>
          </p:cNvPr>
          <p:cNvSpPr/>
          <p:nvPr/>
        </p:nvSpPr>
        <p:spPr>
          <a:xfrm>
            <a:off x="4533092" y="2018391"/>
            <a:ext cx="432048" cy="37294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Notched Right Arrow 38">
            <a:extLst>
              <a:ext uri="{FF2B5EF4-FFF2-40B4-BE49-F238E27FC236}">
                <a16:creationId xmlns:a16="http://schemas.microsoft.com/office/drawing/2014/main" id="{F6B947A4-8EB2-30FA-6066-E6610691EEBE}"/>
              </a:ext>
            </a:extLst>
          </p:cNvPr>
          <p:cNvSpPr/>
          <p:nvPr/>
        </p:nvSpPr>
        <p:spPr>
          <a:xfrm>
            <a:off x="2300844" y="2015931"/>
            <a:ext cx="432048" cy="37294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2351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Component-based software and system development</a:t>
            </a:r>
          </a:p>
        </p:txBody>
      </p:sp>
      <p:grpSp>
        <p:nvGrpSpPr>
          <p:cNvPr id="8" name="Group 7">
            <a:extLst>
              <a:ext uri="{FF2B5EF4-FFF2-40B4-BE49-F238E27FC236}">
                <a16:creationId xmlns:a16="http://schemas.microsoft.com/office/drawing/2014/main" id="{9A862F76-5496-F2AE-9A5C-026B12860DA4}"/>
              </a:ext>
            </a:extLst>
          </p:cNvPr>
          <p:cNvGrpSpPr/>
          <p:nvPr/>
        </p:nvGrpSpPr>
        <p:grpSpPr>
          <a:xfrm>
            <a:off x="1829624" y="709302"/>
            <a:ext cx="5278185" cy="3999277"/>
            <a:chOff x="3709655" y="1271813"/>
            <a:chExt cx="5470857" cy="5109516"/>
          </a:xfrm>
        </p:grpSpPr>
        <p:sp>
          <p:nvSpPr>
            <p:cNvPr id="9" name="Rectangle 8">
              <a:extLst>
                <a:ext uri="{FF2B5EF4-FFF2-40B4-BE49-F238E27FC236}">
                  <a16:creationId xmlns:a16="http://schemas.microsoft.com/office/drawing/2014/main" id="{3708E1E5-0FA5-0B8B-99C0-46BFB515FE29}"/>
                </a:ext>
              </a:extLst>
            </p:cNvPr>
            <p:cNvSpPr/>
            <p:nvPr/>
          </p:nvSpPr>
          <p:spPr>
            <a:xfrm>
              <a:off x="3709655" y="1331641"/>
              <a:ext cx="5398849" cy="5049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sp>
          <p:nvSpPr>
            <p:cNvPr id="10" name="Rectangle 9">
              <a:extLst>
                <a:ext uri="{FF2B5EF4-FFF2-40B4-BE49-F238E27FC236}">
                  <a16:creationId xmlns:a16="http://schemas.microsoft.com/office/drawing/2014/main" id="{B32A98B2-16A0-BB34-D13B-0EFF1F728F24}"/>
                </a:ext>
              </a:extLst>
            </p:cNvPr>
            <p:cNvSpPr/>
            <p:nvPr/>
          </p:nvSpPr>
          <p:spPr>
            <a:xfrm>
              <a:off x="3961847" y="1791744"/>
              <a:ext cx="5146657" cy="2468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black"/>
                </a:solidFill>
              </a:endParaRPr>
            </a:p>
          </p:txBody>
        </p:sp>
        <p:pic>
          <p:nvPicPr>
            <p:cNvPr id="11" name="Picture 10">
              <a:extLst>
                <a:ext uri="{FF2B5EF4-FFF2-40B4-BE49-F238E27FC236}">
                  <a16:creationId xmlns:a16="http://schemas.microsoft.com/office/drawing/2014/main" id="{BCC22DF4-BE64-CF5E-49CB-7D1F8BBC0613}"/>
                </a:ext>
              </a:extLst>
            </p:cNvPr>
            <p:cNvPicPr>
              <a:picLocks noChangeAspect="1"/>
            </p:cNvPicPr>
            <p:nvPr/>
          </p:nvPicPr>
          <p:blipFill>
            <a:blip r:embed="rId3"/>
            <a:stretch>
              <a:fillRect/>
            </a:stretch>
          </p:blipFill>
          <p:spPr>
            <a:xfrm>
              <a:off x="3996947" y="1795517"/>
              <a:ext cx="5012483" cy="2456836"/>
            </a:xfrm>
            <a:prstGeom prst="rect">
              <a:avLst/>
            </a:prstGeom>
          </p:spPr>
        </p:pic>
        <p:sp>
          <p:nvSpPr>
            <p:cNvPr id="12" name="Rectangle 11">
              <a:extLst>
                <a:ext uri="{FF2B5EF4-FFF2-40B4-BE49-F238E27FC236}">
                  <a16:creationId xmlns:a16="http://schemas.microsoft.com/office/drawing/2014/main" id="{0BFD143C-975F-23D0-D003-AC292ACEAC8E}"/>
                </a:ext>
              </a:extLst>
            </p:cNvPr>
            <p:cNvSpPr/>
            <p:nvPr/>
          </p:nvSpPr>
          <p:spPr>
            <a:xfrm>
              <a:off x="8276221" y="4056006"/>
              <a:ext cx="767732" cy="292388"/>
            </a:xfrm>
            <a:prstGeom prst="rect">
              <a:avLst/>
            </a:prstGeom>
          </p:spPr>
          <p:txBody>
            <a:bodyPr wrap="none">
              <a:spAutoFit/>
            </a:bodyPr>
            <a:lstStyle/>
            <a:p>
              <a:r>
                <a:rPr lang="en-US" sz="825" dirty="0"/>
                <a:t>Actuator</a:t>
              </a:r>
            </a:p>
          </p:txBody>
        </p:sp>
        <p:sp>
          <p:nvSpPr>
            <p:cNvPr id="13" name="Rectangle 12">
              <a:extLst>
                <a:ext uri="{FF2B5EF4-FFF2-40B4-BE49-F238E27FC236}">
                  <a16:creationId xmlns:a16="http://schemas.microsoft.com/office/drawing/2014/main" id="{29DA8A37-825E-79BC-ED56-795ED0CDC13A}"/>
                </a:ext>
              </a:extLst>
            </p:cNvPr>
            <p:cNvSpPr/>
            <p:nvPr/>
          </p:nvSpPr>
          <p:spPr>
            <a:xfrm>
              <a:off x="4084118" y="4056005"/>
              <a:ext cx="656591" cy="292388"/>
            </a:xfrm>
            <a:prstGeom prst="rect">
              <a:avLst/>
            </a:prstGeom>
          </p:spPr>
          <p:txBody>
            <a:bodyPr wrap="none">
              <a:spAutoFit/>
            </a:bodyPr>
            <a:lstStyle/>
            <a:p>
              <a:r>
                <a:rPr lang="en-US" sz="825" dirty="0"/>
                <a:t>Sensor</a:t>
              </a:r>
            </a:p>
          </p:txBody>
        </p:sp>
        <p:pic>
          <p:nvPicPr>
            <p:cNvPr id="14" name="Picture 13">
              <a:extLst>
                <a:ext uri="{FF2B5EF4-FFF2-40B4-BE49-F238E27FC236}">
                  <a16:creationId xmlns:a16="http://schemas.microsoft.com/office/drawing/2014/main" id="{750EF54C-03D4-3291-2652-8F8864829F1D}"/>
                </a:ext>
              </a:extLst>
            </p:cNvPr>
            <p:cNvPicPr>
              <a:picLocks noChangeAspect="1"/>
            </p:cNvPicPr>
            <p:nvPr/>
          </p:nvPicPr>
          <p:blipFill>
            <a:blip r:embed="rId4"/>
            <a:stretch>
              <a:fillRect/>
            </a:stretch>
          </p:blipFill>
          <p:spPr>
            <a:xfrm>
              <a:off x="7240876" y="1271813"/>
              <a:ext cx="1939636" cy="1293091"/>
            </a:xfrm>
            <a:prstGeom prst="rect">
              <a:avLst/>
            </a:prstGeom>
          </p:spPr>
        </p:pic>
        <p:pic>
          <p:nvPicPr>
            <p:cNvPr id="15" name="Picture 14">
              <a:extLst>
                <a:ext uri="{FF2B5EF4-FFF2-40B4-BE49-F238E27FC236}">
                  <a16:creationId xmlns:a16="http://schemas.microsoft.com/office/drawing/2014/main" id="{F0B3D563-AFD9-BF98-FE27-B12313DB9B04}"/>
                </a:ext>
              </a:extLst>
            </p:cNvPr>
            <p:cNvPicPr>
              <a:picLocks noChangeAspect="1"/>
            </p:cNvPicPr>
            <p:nvPr/>
          </p:nvPicPr>
          <p:blipFill>
            <a:blip r:embed="rId5"/>
            <a:stretch>
              <a:fillRect/>
            </a:stretch>
          </p:blipFill>
          <p:spPr>
            <a:xfrm>
              <a:off x="4766904" y="4786974"/>
              <a:ext cx="3549512" cy="1450338"/>
            </a:xfrm>
            <a:prstGeom prst="rect">
              <a:avLst/>
            </a:prstGeom>
          </p:spPr>
        </p:pic>
        <p:cxnSp>
          <p:nvCxnSpPr>
            <p:cNvPr id="16" name="Straight Connector 15">
              <a:extLst>
                <a:ext uri="{FF2B5EF4-FFF2-40B4-BE49-F238E27FC236}">
                  <a16:creationId xmlns:a16="http://schemas.microsoft.com/office/drawing/2014/main" id="{78939BAA-CCD3-C8DD-38CC-54CCDDA2D5A2}"/>
                </a:ext>
              </a:extLst>
            </p:cNvPr>
            <p:cNvCxnSpPr/>
            <p:nvPr/>
          </p:nvCxnSpPr>
          <p:spPr>
            <a:xfrm flipH="1">
              <a:off x="4780749" y="4056005"/>
              <a:ext cx="2383541" cy="7309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E363CC-C1B7-7CCA-7A65-42829EFA849F}"/>
                </a:ext>
              </a:extLst>
            </p:cNvPr>
            <p:cNvCxnSpPr/>
            <p:nvPr/>
          </p:nvCxnSpPr>
          <p:spPr>
            <a:xfrm>
              <a:off x="7734792" y="4109961"/>
              <a:ext cx="581624" cy="6770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05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625054-7278-6B8C-07F9-850E6E1DEF5E}"/>
              </a:ext>
            </a:extLst>
          </p:cNvPr>
          <p:cNvSpPr txBox="1">
            <a:spLocks/>
          </p:cNvSpPr>
          <p:nvPr/>
        </p:nvSpPr>
        <p:spPr>
          <a:xfrm>
            <a:off x="142093" y="-175878"/>
            <a:ext cx="7703352" cy="885180"/>
          </a:xfrm>
          <a:prstGeom prst="rect">
            <a:avLst/>
          </a:prstGeom>
          <a:pattFill prst="pct5">
            <a:fgClr>
              <a:srgbClr val="FFFFFF">
                <a:alpha val="0"/>
              </a:srgbClr>
            </a:fgClr>
            <a:bgClr>
              <a:srgbClr val="FFFFFF">
                <a:alpha val="0"/>
              </a:srgbClr>
            </a:bgClr>
          </a:patt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362D"/>
                </a:solidFill>
                <a:latin typeface="+mj-lt"/>
                <a:ea typeface="+mj-ea"/>
                <a:cs typeface="+mj-cs"/>
              </a:defRPr>
            </a:lvl1pPr>
          </a:lstStyle>
          <a:p>
            <a:r>
              <a:rPr lang="en-US" sz="2000" dirty="0"/>
              <a:t>Component-based software and system development</a:t>
            </a:r>
          </a:p>
        </p:txBody>
      </p:sp>
      <p:pic>
        <p:nvPicPr>
          <p:cNvPr id="6" name="Picture 5">
            <a:extLst>
              <a:ext uri="{FF2B5EF4-FFF2-40B4-BE49-F238E27FC236}">
                <a16:creationId xmlns:a16="http://schemas.microsoft.com/office/drawing/2014/main" id="{F356432F-9CD2-9096-2641-904E19515F28}"/>
              </a:ext>
            </a:extLst>
          </p:cNvPr>
          <p:cNvPicPr>
            <a:picLocks noChangeAspect="1"/>
          </p:cNvPicPr>
          <p:nvPr/>
        </p:nvPicPr>
        <p:blipFill>
          <a:blip r:embed="rId3"/>
          <a:stretch>
            <a:fillRect/>
          </a:stretch>
        </p:blipFill>
        <p:spPr>
          <a:xfrm>
            <a:off x="1291472" y="2787498"/>
            <a:ext cx="6458575" cy="1594263"/>
          </a:xfrm>
          <a:prstGeom prst="rect">
            <a:avLst/>
          </a:prstGeom>
        </p:spPr>
      </p:pic>
      <p:sp>
        <p:nvSpPr>
          <p:cNvPr id="7" name="TextBox 6">
            <a:extLst>
              <a:ext uri="{FF2B5EF4-FFF2-40B4-BE49-F238E27FC236}">
                <a16:creationId xmlns:a16="http://schemas.microsoft.com/office/drawing/2014/main" id="{63FF53D5-A8D8-7016-4DE9-C413B6C51486}"/>
              </a:ext>
            </a:extLst>
          </p:cNvPr>
          <p:cNvSpPr txBox="1"/>
          <p:nvPr/>
        </p:nvSpPr>
        <p:spPr>
          <a:xfrm>
            <a:off x="306341" y="656013"/>
            <a:ext cx="8531317" cy="2031325"/>
          </a:xfrm>
          <a:prstGeom prst="rect">
            <a:avLst/>
          </a:prstGeom>
          <a:noFill/>
        </p:spPr>
        <p:txBody>
          <a:bodyPr wrap="square" rtlCol="0">
            <a:spAutoFit/>
          </a:bodyPr>
          <a:lstStyle/>
          <a:p>
            <a:pPr marL="285750" indent="-285750">
              <a:buFont typeface="Arial" panose="020B0604020202020204" pitchFamily="34" charset="0"/>
              <a:buChar char="•"/>
            </a:pPr>
            <a:r>
              <a:rPr lang="sv-SE" sz="1800" dirty="0"/>
              <a:t>Steps:</a:t>
            </a:r>
          </a:p>
          <a:p>
            <a:pPr marL="628650" lvl="1" indent="-285750">
              <a:buFont typeface="Arial" panose="020B0604020202020204" pitchFamily="34" charset="0"/>
              <a:buChar char="•"/>
            </a:pPr>
            <a:r>
              <a:rPr lang="sv-SE" sz="1800" dirty="0" err="1">
                <a:solidFill>
                  <a:srgbClr val="0070C0"/>
                </a:solidFill>
              </a:rPr>
              <a:t>Model</a:t>
            </a:r>
            <a:r>
              <a:rPr lang="sv-SE" sz="1800" dirty="0"/>
              <a:t> the software and system</a:t>
            </a:r>
          </a:p>
          <a:p>
            <a:pPr marL="628650" lvl="1" indent="-285750">
              <a:buFont typeface="Arial" panose="020B0604020202020204" pitchFamily="34" charset="0"/>
              <a:buChar char="•"/>
            </a:pPr>
            <a:r>
              <a:rPr lang="sv-SE" sz="1800" dirty="0" err="1">
                <a:solidFill>
                  <a:srgbClr val="0070C0"/>
                </a:solidFill>
              </a:rPr>
              <a:t>Verify</a:t>
            </a:r>
            <a:r>
              <a:rPr lang="sv-SE" sz="1800" dirty="0">
                <a:solidFill>
                  <a:srgbClr val="0070C0"/>
                </a:solidFill>
              </a:rPr>
              <a:t> the </a:t>
            </a:r>
            <a:r>
              <a:rPr lang="sv-SE" sz="1800" dirty="0" err="1">
                <a:solidFill>
                  <a:srgbClr val="0070C0"/>
                </a:solidFill>
              </a:rPr>
              <a:t>correctness</a:t>
            </a:r>
            <a:r>
              <a:rPr lang="sv-SE" sz="1800" dirty="0">
                <a:solidFill>
                  <a:srgbClr val="0070C0"/>
                </a:solidFill>
              </a:rPr>
              <a:t> </a:t>
            </a:r>
            <a:r>
              <a:rPr lang="sv-SE" sz="1800" dirty="0"/>
              <a:t>on the </a:t>
            </a:r>
            <a:r>
              <a:rPr lang="sv-SE" sz="1800" dirty="0" err="1"/>
              <a:t>model</a:t>
            </a:r>
            <a:r>
              <a:rPr lang="sv-SE" sz="1800" dirty="0"/>
              <a:t> </a:t>
            </a:r>
            <a:r>
              <a:rPr lang="sv-SE" sz="1800" dirty="0" err="1"/>
              <a:t>level</a:t>
            </a:r>
            <a:r>
              <a:rPr lang="sv-SE" sz="1800" dirty="0"/>
              <a:t> (</a:t>
            </a:r>
            <a:r>
              <a:rPr lang="sv-SE" sz="1800" dirty="0" err="1"/>
              <a:t>high</a:t>
            </a:r>
            <a:r>
              <a:rPr lang="sv-SE" sz="1800" dirty="0"/>
              <a:t> </a:t>
            </a:r>
            <a:r>
              <a:rPr lang="sv-SE" sz="1800" dirty="0" err="1"/>
              <a:t>level</a:t>
            </a:r>
            <a:r>
              <a:rPr lang="sv-SE" sz="1800" dirty="0"/>
              <a:t> </a:t>
            </a:r>
            <a:r>
              <a:rPr lang="sv-SE" sz="1800" dirty="0" err="1"/>
              <a:t>abstraction</a:t>
            </a:r>
            <a:r>
              <a:rPr lang="sv-SE" sz="1800" dirty="0"/>
              <a:t>)</a:t>
            </a:r>
          </a:p>
          <a:p>
            <a:pPr marL="628650" lvl="1" indent="-285750">
              <a:buFont typeface="Arial" panose="020B0604020202020204" pitchFamily="34" charset="0"/>
              <a:buChar char="•"/>
            </a:pPr>
            <a:r>
              <a:rPr lang="sv-SE" sz="1800" dirty="0">
                <a:solidFill>
                  <a:srgbClr val="0070C0"/>
                </a:solidFill>
              </a:rPr>
              <a:t>No </a:t>
            </a:r>
            <a:r>
              <a:rPr lang="sv-SE" sz="1800" dirty="0" err="1">
                <a:solidFill>
                  <a:srgbClr val="0070C0"/>
                </a:solidFill>
              </a:rPr>
              <a:t>need</a:t>
            </a:r>
            <a:r>
              <a:rPr lang="sv-SE" sz="1800" dirty="0">
                <a:solidFill>
                  <a:srgbClr val="0070C0"/>
                </a:solidFill>
              </a:rPr>
              <a:t> to </a:t>
            </a:r>
            <a:r>
              <a:rPr lang="sv-SE" sz="1800" dirty="0" err="1">
                <a:solidFill>
                  <a:srgbClr val="0070C0"/>
                </a:solidFill>
              </a:rPr>
              <a:t>implement</a:t>
            </a:r>
            <a:r>
              <a:rPr lang="sv-SE" sz="1800" dirty="0">
                <a:solidFill>
                  <a:srgbClr val="0070C0"/>
                </a:solidFill>
              </a:rPr>
              <a:t> </a:t>
            </a:r>
            <a:r>
              <a:rPr lang="sv-SE" sz="1800" dirty="0"/>
              <a:t>the </a:t>
            </a:r>
            <a:r>
              <a:rPr lang="sv-SE" sz="1800" dirty="0" err="1"/>
              <a:t>code</a:t>
            </a:r>
            <a:r>
              <a:rPr lang="sv-SE" sz="1800" dirty="0"/>
              <a:t> </a:t>
            </a:r>
            <a:r>
              <a:rPr lang="sv-SE" sz="1800" dirty="0" err="1"/>
              <a:t>yet</a:t>
            </a:r>
            <a:endParaRPr lang="sv-SE" sz="1800" dirty="0"/>
          </a:p>
          <a:p>
            <a:pPr marL="628650" lvl="1" indent="-285750">
              <a:buFont typeface="Arial" panose="020B0604020202020204" pitchFamily="34" charset="0"/>
              <a:buChar char="•"/>
            </a:pPr>
            <a:r>
              <a:rPr lang="sv-SE" sz="1800" dirty="0">
                <a:solidFill>
                  <a:srgbClr val="0070C0"/>
                </a:solidFill>
              </a:rPr>
              <a:t>Timing</a:t>
            </a:r>
            <a:r>
              <a:rPr lang="sv-SE" sz="1800" dirty="0"/>
              <a:t> </a:t>
            </a:r>
            <a:r>
              <a:rPr lang="sv-SE" sz="1800" dirty="0" err="1"/>
              <a:t>verification</a:t>
            </a:r>
            <a:endParaRPr lang="sv-SE" sz="1800" dirty="0"/>
          </a:p>
          <a:p>
            <a:pPr marL="628650" lvl="1" indent="-285750">
              <a:buFont typeface="Arial" panose="020B0604020202020204" pitchFamily="34" charset="0"/>
              <a:buChar char="•"/>
            </a:pPr>
            <a:r>
              <a:rPr lang="sv-SE" sz="1800" dirty="0" err="1">
                <a:solidFill>
                  <a:srgbClr val="0070C0"/>
                </a:solidFill>
              </a:rPr>
              <a:t>Results</a:t>
            </a:r>
            <a:r>
              <a:rPr lang="sv-SE" sz="1800" dirty="0"/>
              <a:t> </a:t>
            </a:r>
            <a:r>
              <a:rPr lang="sv-SE" sz="1800" dirty="0" err="1"/>
              <a:t>of</a:t>
            </a:r>
            <a:r>
              <a:rPr lang="sv-SE" sz="1800" dirty="0"/>
              <a:t> the </a:t>
            </a:r>
            <a:r>
              <a:rPr lang="sv-SE" sz="1800" dirty="0" err="1"/>
              <a:t>verification</a:t>
            </a:r>
            <a:endParaRPr lang="sv-SE" sz="1800" dirty="0"/>
          </a:p>
          <a:p>
            <a:pPr marL="628650" lvl="1" indent="-285750">
              <a:buFont typeface="Arial" panose="020B0604020202020204" pitchFamily="34" charset="0"/>
              <a:buChar char="•"/>
            </a:pPr>
            <a:r>
              <a:rPr lang="sv-SE" sz="1800" dirty="0" err="1">
                <a:solidFill>
                  <a:srgbClr val="0070C0"/>
                </a:solidFill>
              </a:rPr>
              <a:t>Update</a:t>
            </a:r>
            <a:r>
              <a:rPr lang="sv-SE" sz="1800" dirty="0"/>
              <a:t> the </a:t>
            </a:r>
            <a:r>
              <a:rPr lang="sv-SE" sz="1800" dirty="0" err="1"/>
              <a:t>model</a:t>
            </a:r>
            <a:r>
              <a:rPr lang="sv-SE" sz="1800" dirty="0"/>
              <a:t> </a:t>
            </a:r>
            <a:r>
              <a:rPr lang="sv-SE" sz="1800" dirty="0" err="1"/>
              <a:t>if</a:t>
            </a:r>
            <a:r>
              <a:rPr lang="sv-SE" sz="1800" dirty="0"/>
              <a:t> </a:t>
            </a:r>
            <a:r>
              <a:rPr lang="sv-SE" sz="1800" dirty="0" err="1"/>
              <a:t>needed</a:t>
            </a:r>
            <a:endParaRPr lang="en-US" sz="1800" dirty="0"/>
          </a:p>
        </p:txBody>
      </p:sp>
    </p:spTree>
    <p:extLst>
      <p:ext uri="{BB962C8B-B14F-4D97-AF65-F5344CB8AC3E}">
        <p14:creationId xmlns:p14="http://schemas.microsoft.com/office/powerpoint/2010/main" val="2492865895"/>
      </p:ext>
    </p:extLst>
  </p:cSld>
  <p:clrMapOvr>
    <a:masterClrMapping/>
  </p:clrMapOvr>
</p:sld>
</file>

<file path=ppt/theme/theme1.xml><?xml version="1.0" encoding="utf-8"?>
<a:theme xmlns:a="http://schemas.openxmlformats.org/drawingml/2006/main" name="Office Theme">
  <a:themeElements>
    <a:clrScheme name="MDU">
      <a:dk1>
        <a:sysClr val="windowText" lastClr="000000"/>
      </a:dk1>
      <a:lt1>
        <a:sysClr val="window" lastClr="FFFFFF"/>
      </a:lt1>
      <a:dk2>
        <a:srgbClr val="44546A"/>
      </a:dk2>
      <a:lt2>
        <a:srgbClr val="E7E6E6"/>
      </a:lt2>
      <a:accent1>
        <a:srgbClr val="FF4800"/>
      </a:accent1>
      <a:accent2>
        <a:srgbClr val="00352D"/>
      </a:accent2>
      <a:accent3>
        <a:srgbClr val="FCF4EB"/>
      </a:accent3>
      <a:accent4>
        <a:srgbClr val="FEE9B3"/>
      </a:accent4>
      <a:accent5>
        <a:srgbClr val="94C3BD"/>
      </a:accent5>
      <a:accent6>
        <a:srgbClr val="EFF2F2"/>
      </a:accent6>
      <a:hlink>
        <a:srgbClr val="0563C1"/>
      </a:hlink>
      <a:folHlink>
        <a:srgbClr val="954F72"/>
      </a:folHlink>
    </a:clrScheme>
    <a:fontScheme name="MDU PPT">
      <a:majorFont>
        <a:latin typeface="Franklin Gothic Book"/>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 eng.potx" id="{76D5272B-D2FE-4EE0-AAAE-DC994BB8F211}" vid="{3BDB0AC4-7B33-4AC6-943D-6C4203EAB6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 eng</Template>
  <TotalTime>7772</TotalTime>
  <Words>4314</Words>
  <Application>Microsoft Office PowerPoint</Application>
  <PresentationFormat>On-screen Show (16:9)</PresentationFormat>
  <Paragraphs>163</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Cambria</vt:lpstr>
      <vt:lpstr>Franklin Gothic Book</vt:lpstr>
      <vt:lpstr>Georgia</vt:lpstr>
      <vt:lpstr>NimbusRomNo9L-Regu</vt:lpstr>
      <vt:lpstr>Office Theme</vt:lpstr>
      <vt:lpstr>Time-Sensitive Networks from Academia to Industry: trends and challenges beyond the hype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CAN-TSN integration </dc:title>
  <dc:creator>Aldin Berisa</dc:creator>
  <cp:lastModifiedBy>Mohammad Ashjaei</cp:lastModifiedBy>
  <cp:revision>62</cp:revision>
  <dcterms:created xsi:type="dcterms:W3CDTF">2023-09-27T12:21:00Z</dcterms:created>
  <dcterms:modified xsi:type="dcterms:W3CDTF">2024-09-10T12:23:03Z</dcterms:modified>
</cp:coreProperties>
</file>